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7" r:id="rId1"/>
  </p:sldMasterIdLst>
  <p:notesMasterIdLst>
    <p:notesMasterId r:id="rId21"/>
  </p:notesMasterIdLst>
  <p:sldIdLst>
    <p:sldId id="256" r:id="rId2"/>
    <p:sldId id="257" r:id="rId3"/>
    <p:sldId id="299" r:id="rId4"/>
    <p:sldId id="298" r:id="rId5"/>
    <p:sldId id="300" r:id="rId6"/>
    <p:sldId id="301" r:id="rId7"/>
    <p:sldId id="302" r:id="rId8"/>
    <p:sldId id="303" r:id="rId9"/>
    <p:sldId id="318" r:id="rId10"/>
    <p:sldId id="317" r:id="rId11"/>
    <p:sldId id="304" r:id="rId12"/>
    <p:sldId id="310" r:id="rId13"/>
    <p:sldId id="308" r:id="rId14"/>
    <p:sldId id="311" r:id="rId15"/>
    <p:sldId id="312" r:id="rId16"/>
    <p:sldId id="313" r:id="rId17"/>
    <p:sldId id="314" r:id="rId18"/>
    <p:sldId id="315" r:id="rId19"/>
    <p:sldId id="316" r:id="rId20"/>
  </p:sldIdLst>
  <p:sldSz cx="9906000" cy="6858000" type="A4"/>
  <p:notesSz cx="68580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DF4"/>
          </a:solidFill>
        </a:fill>
      </a:tcStyle>
    </a:wholeTbl>
    <a:band1H>
      <a:tcStyle>
        <a:tcBdr/>
        <a:fill>
          <a:solidFill>
            <a:srgbClr val="D0D8E8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0D8E8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F81BD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F81BD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F81BD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5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1424" y="17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8197BA19-87F0-BD44-89E4-D2C5C5B66A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5999" y="812517"/>
            <a:ext cx="7127281" cy="400895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1F9E4CFE-174B-B547-B126-EF467557D903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5998" y="5078522"/>
            <a:ext cx="6047640" cy="481104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the notes format</a:t>
            </a:r>
          </a:p>
        </p:txBody>
      </p:sp>
      <p:sp>
        <p:nvSpPr>
          <p:cNvPr id="4" name="PlaceHolder 3">
            <a:extLst>
              <a:ext uri="{FF2B5EF4-FFF2-40B4-BE49-F238E27FC236}">
                <a16:creationId xmlns:a16="http://schemas.microsoft.com/office/drawing/2014/main" id="{120D734B-00F7-F84D-A88C-08C3A3FEDE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" name="PlaceHolder 4">
            <a:extLst>
              <a:ext uri="{FF2B5EF4-FFF2-40B4-BE49-F238E27FC236}">
                <a16:creationId xmlns:a16="http://schemas.microsoft.com/office/drawing/2014/main" id="{9A50DE3D-5F35-CC44-BCA4-807897CE17B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2" y="0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PlaceHolder 5">
            <a:extLst>
              <a:ext uri="{FF2B5EF4-FFF2-40B4-BE49-F238E27FC236}">
                <a16:creationId xmlns:a16="http://schemas.microsoft.com/office/drawing/2014/main" id="{F543BC22-2D89-8F49-AD74-9A812607D115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PlaceHolder 6">
            <a:extLst>
              <a:ext uri="{FF2B5EF4-FFF2-40B4-BE49-F238E27FC236}">
                <a16:creationId xmlns:a16="http://schemas.microsoft.com/office/drawing/2014/main" id="{106C5930-6C1B-8448-83A1-93F6CA92BC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2" y="10157402"/>
            <a:ext cx="3280684" cy="5342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-1" baseline="0">
                <a:solidFill>
                  <a:srgbClr val="000000"/>
                </a:solidFill>
                <a:uFillTx/>
                <a:latin typeface="Times New Roman"/>
                <a:ea typeface="DejaVu Sans"/>
                <a:cs typeface="DejaVu Sans"/>
              </a:defRPr>
            </a:lvl1pPr>
          </a:lstStyle>
          <a:p>
            <a:pPr lvl="0"/>
            <a:fld id="{DFE42B08-3274-C043-995A-2CBF5111145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9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-1" baseline="0">
        <a:solidFill>
          <a:srgbClr val="000000"/>
        </a:solidFill>
        <a:uFillTx/>
        <a:latin typeface="Arial"/>
        <a:ea typeface="DejaVu Sans"/>
        <a:cs typeface="DejaVu San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AD9470ED-ACD4-5248-9E65-1FE845A97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4ED1C388-243D-4E4F-B816-0DBAA4FEB1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17A6ECBF-3E96-0245-88E6-9C85CCC5B83C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8D6207-B76D-F446-8D3F-FB79BA6C8EE1}" type="slidenum"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759241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991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913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069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7927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651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522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173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1471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884238" y="812800"/>
            <a:ext cx="57912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E42B08-3274-C043-995A-2CBF5111145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846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483836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684816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506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572171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204343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880908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37C39D55-970D-AC48-84C6-AC84253FE0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54088" y="684213"/>
            <a:ext cx="4935537" cy="3417887"/>
          </a:xfrm>
        </p:spPr>
      </p:sp>
      <p:sp>
        <p:nvSpPr>
          <p:cNvPr id="3" name="PlaceHolder 2">
            <a:extLst>
              <a:ext uri="{FF2B5EF4-FFF2-40B4-BE49-F238E27FC236}">
                <a16:creationId xmlns:a16="http://schemas.microsoft.com/office/drawing/2014/main" id="{62B39500-0431-1349-A7F0-A9AFBC788BA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13321" y="4343400"/>
            <a:ext cx="5019123" cy="4103278"/>
          </a:xfrm>
        </p:spPr>
        <p:txBody>
          <a:bodyPr/>
          <a:lstStyle/>
          <a:p>
            <a:endParaRPr lang="es-DE" dirty="0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9D1C0BDC-BFF6-CA42-8089-47AB35BC0522}"/>
              </a:ext>
            </a:extLst>
          </p:cNvPr>
          <p:cNvSpPr/>
          <p:nvPr/>
        </p:nvSpPr>
        <p:spPr>
          <a:xfrm>
            <a:off x="3885121" y="8687156"/>
            <a:ext cx="2961000" cy="4445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CF9A65-0E01-1F4D-BDDF-55AD67D16E03}" type="slidenum"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31124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6041" y="1788454"/>
            <a:ext cx="6793499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7425" y="3956281"/>
            <a:ext cx="555073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1697" y="6453386"/>
            <a:ext cx="1306455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545" y="6453386"/>
            <a:ext cx="5706494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11697" y="744470"/>
            <a:ext cx="8672721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2487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2295527"/>
            <a:ext cx="7800975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9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4197" y="624156"/>
            <a:ext cx="161519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4425" y="624156"/>
            <a:ext cx="6201569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619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2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583" y="1301362"/>
            <a:ext cx="7810539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583" y="4216328"/>
            <a:ext cx="7810539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363" y="6453386"/>
            <a:ext cx="1318208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99754" y="6453386"/>
            <a:ext cx="5706494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7430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623470" y="1685652"/>
            <a:ext cx="2660948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538978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4425" y="2286001"/>
            <a:ext cx="3613827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1890" y="2286001"/>
            <a:ext cx="3613827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9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340230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4425" y="3305209"/>
            <a:ext cx="3613826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1573" y="2349754"/>
            <a:ext cx="3613827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1573" y="3305209"/>
            <a:ext cx="3613827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50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95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0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016" y="685801"/>
            <a:ext cx="4234815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6344"/>
            <a:ext cx="3132773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8652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43091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169" y="685800"/>
            <a:ext cx="3132773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94847" y="2"/>
            <a:ext cx="5411153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8169" y="2855968"/>
            <a:ext cx="3132773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8169" y="6453386"/>
            <a:ext cx="97871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92330" y="6453386"/>
            <a:ext cx="1928611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30052" y="6453386"/>
            <a:ext cx="129698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309110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11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4425" y="685800"/>
            <a:ext cx="7800975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5" y="2286000"/>
            <a:ext cx="780097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29903" y="6453386"/>
            <a:ext cx="97871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51021" y="6453386"/>
            <a:ext cx="5103175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96599" y="6453386"/>
            <a:ext cx="1296987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88452" y="376"/>
            <a:ext cx="18573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838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Relationship Id="rId9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6.gif"/><Relationship Id="rId9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14.png"/><Relationship Id="rId4" Type="http://schemas.openxmlformats.org/officeDocument/2006/relationships/image" Target="../media/image6.gif"/><Relationship Id="rId9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4.png"/><Relationship Id="rId10" Type="http://schemas.openxmlformats.org/officeDocument/2006/relationships/image" Target="../media/image13.jpg"/><Relationship Id="rId4" Type="http://schemas.openxmlformats.org/officeDocument/2006/relationships/image" Target="../media/image6.gif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14.png"/><Relationship Id="rId10" Type="http://schemas.openxmlformats.org/officeDocument/2006/relationships/image" Target="../media/image13.jpg"/><Relationship Id="rId4" Type="http://schemas.openxmlformats.org/officeDocument/2006/relationships/image" Target="../media/image6.gif"/><Relationship Id="rId9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7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5.jpeg"/><Relationship Id="rId4" Type="http://schemas.openxmlformats.org/officeDocument/2006/relationships/image" Target="../media/image14.png"/><Relationship Id="rId9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5.jpeg"/><Relationship Id="rId4" Type="http://schemas.openxmlformats.org/officeDocument/2006/relationships/image" Target="../media/image14.png"/><Relationship Id="rId9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FBB8ADC7-53D8-8C4C-8AE2-EE114A46D457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0B5EDBC-48DD-CF45-83FB-D659BCA1BB72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3">
            <a:extLst>
              <a:ext uri="{FF2B5EF4-FFF2-40B4-BE49-F238E27FC236}">
                <a16:creationId xmlns:a16="http://schemas.microsoft.com/office/drawing/2014/main" id="{5858A89C-E7A2-674A-BF14-B18C1FC37664}"/>
              </a:ext>
            </a:extLst>
          </p:cNvPr>
          <p:cNvSpPr/>
          <p:nvPr/>
        </p:nvSpPr>
        <p:spPr>
          <a:xfrm>
            <a:off x="298615" y="3192664"/>
            <a:ext cx="9144182" cy="40688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1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Javier Ortiz-Tudela and Francesco Pupillo</a:t>
            </a:r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AD3A5E85-2260-D845-84A0-25E878656DC9}"/>
              </a:ext>
            </a:extLst>
          </p:cNvPr>
          <p:cNvSpPr/>
          <p:nvPr/>
        </p:nvSpPr>
        <p:spPr>
          <a:xfrm>
            <a:off x="671594" y="344163"/>
            <a:ext cx="7455935" cy="130416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Introduction into fMRI analysis. PsyMsc4 (Goethe 2021).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D2743161-1F0F-ED4B-B63F-160B4440EBA5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557DDE80-D579-3E4B-90BD-0C6F3BC47EA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B80CC83C-00EF-8B46-A0C2-D99B63F59442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20978221-ACBE-E34A-AD20-634B6389AF3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A9EA44-D29E-7A42-BFA8-05C54369C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17" y="5670724"/>
            <a:ext cx="2036880" cy="11051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CustomShape 4">
            <a:extLst>
              <a:ext uri="{FF2B5EF4-FFF2-40B4-BE49-F238E27FC236}">
                <a16:creationId xmlns:a16="http://schemas.microsoft.com/office/drawing/2014/main" id="{B0BD24C5-644D-0C4A-A7BC-8B9AE3E956EA}"/>
              </a:ext>
            </a:extLst>
          </p:cNvPr>
          <p:cNvSpPr/>
          <p:nvPr/>
        </p:nvSpPr>
        <p:spPr>
          <a:xfrm>
            <a:off x="671593" y="2031835"/>
            <a:ext cx="3214607" cy="8316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Session-2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10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CustomShape 4">
            <a:extLst>
              <a:ext uri="{FF2B5EF4-FFF2-40B4-BE49-F238E27FC236}">
                <a16:creationId xmlns:a16="http://schemas.microsoft.com/office/drawing/2014/main" id="{ED978D98-D884-0C4E-AD7E-A2459C74924A}"/>
              </a:ext>
            </a:extLst>
          </p:cNvPr>
          <p:cNvSpPr/>
          <p:nvPr/>
        </p:nvSpPr>
        <p:spPr>
          <a:xfrm>
            <a:off x="805404" y="632973"/>
            <a:ext cx="700856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Regression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is the usual approach for analysis of fMRI signals.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02E2F0B-0262-4B47-93E4-AE8376538306}"/>
              </a:ext>
            </a:extLst>
          </p:cNvPr>
          <p:cNvGrpSpPr/>
          <p:nvPr/>
        </p:nvGrpSpPr>
        <p:grpSpPr>
          <a:xfrm>
            <a:off x="957788" y="1469108"/>
            <a:ext cx="4658360" cy="1677629"/>
            <a:chOff x="915714" y="1733833"/>
            <a:chExt cx="4658360" cy="1677629"/>
          </a:xfrm>
        </p:grpSpPr>
        <p:sp>
          <p:nvSpPr>
            <p:cNvPr id="52" name="CustomShape 1">
              <a:extLst>
                <a:ext uri="{FF2B5EF4-FFF2-40B4-BE49-F238E27FC236}">
                  <a16:creationId xmlns:a16="http://schemas.microsoft.com/office/drawing/2014/main" id="{78EF421C-C0FA-9E42-99E9-A85260FD9A72}"/>
                </a:ext>
              </a:extLst>
            </p:cNvPr>
            <p:cNvSpPr/>
            <p:nvPr/>
          </p:nvSpPr>
          <p:spPr>
            <a:xfrm>
              <a:off x="948028" y="2055342"/>
              <a:ext cx="4285080" cy="1356120"/>
            </a:xfrm>
            <a:prstGeom prst="rect">
              <a:avLst/>
            </a:prstGeom>
            <a:noFill/>
            <a:ln>
              <a:solidFill>
                <a:srgbClr val="F737DC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53" name="Picture 4">
              <a:extLst>
                <a:ext uri="{FF2B5EF4-FFF2-40B4-BE49-F238E27FC236}">
                  <a16:creationId xmlns:a16="http://schemas.microsoft.com/office/drawing/2014/main" id="{AE3FD690-D797-594A-B087-84BBAF750092}"/>
                </a:ext>
              </a:extLst>
            </p:cNvPr>
            <p:cNvPicPr/>
            <p:nvPr/>
          </p:nvPicPr>
          <p:blipFill>
            <a:blip r:embed="rId3"/>
            <a:srcRect t="35545" r="89649"/>
            <a:stretch/>
          </p:blipFill>
          <p:spPr>
            <a:xfrm rot="16200000">
              <a:off x="2824348" y="536862"/>
              <a:ext cx="675000" cy="3999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4" name="CustomShape 6">
              <a:extLst>
                <a:ext uri="{FF2B5EF4-FFF2-40B4-BE49-F238E27FC236}">
                  <a16:creationId xmlns:a16="http://schemas.microsoft.com/office/drawing/2014/main" id="{F11EB452-F924-DC43-A66A-DAD1F3918301}"/>
                </a:ext>
              </a:extLst>
            </p:cNvPr>
            <p:cNvSpPr/>
            <p:nvPr/>
          </p:nvSpPr>
          <p:spPr>
            <a:xfrm>
              <a:off x="1084221" y="2921862"/>
              <a:ext cx="39996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440">
              <a:solidFill>
                <a:schemeClr val="tx1"/>
              </a:solidFill>
              <a:round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" name="CustomShape 7">
              <a:extLst>
                <a:ext uri="{FF2B5EF4-FFF2-40B4-BE49-F238E27FC236}">
                  <a16:creationId xmlns:a16="http://schemas.microsoft.com/office/drawing/2014/main" id="{A9F4BF5D-6289-6549-AE6A-0017EE2FE782}"/>
                </a:ext>
              </a:extLst>
            </p:cNvPr>
            <p:cNvSpPr/>
            <p:nvPr/>
          </p:nvSpPr>
          <p:spPr>
            <a:xfrm>
              <a:off x="1090948" y="2947422"/>
              <a:ext cx="623880" cy="33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6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Time</a:t>
              </a:r>
              <a:endParaRPr lang="en-US" sz="1600" b="0" strike="noStrike" spc="-1">
                <a:latin typeface="Arial"/>
              </a:endParaRPr>
            </a:p>
          </p:txBody>
        </p:sp>
        <p:sp>
          <p:nvSpPr>
            <p:cNvPr id="56" name="CustomShape 4">
              <a:extLst>
                <a:ext uri="{FF2B5EF4-FFF2-40B4-BE49-F238E27FC236}">
                  <a16:creationId xmlns:a16="http://schemas.microsoft.com/office/drawing/2014/main" id="{A7314CCE-57A9-F843-B0EE-40F47FA65F4A}"/>
                </a:ext>
              </a:extLst>
            </p:cNvPr>
            <p:cNvSpPr/>
            <p:nvPr/>
          </p:nvSpPr>
          <p:spPr>
            <a:xfrm>
              <a:off x="915714" y="1733833"/>
              <a:ext cx="4658360" cy="383066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0004" tIns="44997" rIns="90004" bIns="44997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pc="-1" dirty="0">
                  <a:solidFill>
                    <a:srgbClr val="000000"/>
                  </a:solidFill>
                  <a:latin typeface="Calibri" pitchFamily="34"/>
                  <a:ea typeface="DejaVu Sans"/>
                  <a:cs typeface="Calibri" pitchFamily="34"/>
                </a:rPr>
                <a:t>Measured signal in 1 voxel over many volumes</a:t>
              </a:r>
            </a:p>
            <a:p>
              <a:pPr lvl="0" defTabSz="9144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endParaRPr>
            </a:p>
          </p:txBody>
        </p:sp>
      </p:grpSp>
      <p:sp>
        <p:nvSpPr>
          <p:cNvPr id="57" name="CustomShape 4">
            <a:extLst>
              <a:ext uri="{FF2B5EF4-FFF2-40B4-BE49-F238E27FC236}">
                <a16:creationId xmlns:a16="http://schemas.microsoft.com/office/drawing/2014/main" id="{54CC785E-EBA5-CF4F-9F7C-A87D0B221EA8}"/>
              </a:ext>
            </a:extLst>
          </p:cNvPr>
          <p:cNvSpPr/>
          <p:nvPr/>
        </p:nvSpPr>
        <p:spPr>
          <a:xfrm>
            <a:off x="571518" y="0"/>
            <a:ext cx="724244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GLM. Generalized Linear Models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584399C1-DFDB-994E-9A82-39A4FFA28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19" y="3146737"/>
            <a:ext cx="4290457" cy="343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73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lpaca Singing Free Stock Photo - Public Domain Pictures">
            <a:extLst>
              <a:ext uri="{FF2B5EF4-FFF2-40B4-BE49-F238E27FC236}">
                <a16:creationId xmlns:a16="http://schemas.microsoft.com/office/drawing/2014/main" id="{F3B8B8DA-6742-9643-A828-8CF33F3F7A13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604936" y="193359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lpaca Looking Free Stock Photo - Public Domain Pictures">
            <a:extLst>
              <a:ext uri="{FF2B5EF4-FFF2-40B4-BE49-F238E27FC236}">
                <a16:creationId xmlns:a16="http://schemas.microsoft.com/office/drawing/2014/main" id="{A260DEF9-11AE-404C-A97D-7CE96A7C207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6" y="192147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56FE142-9D30-D74E-816F-C042EE5A935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46798" y="192777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n 3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28C82A3C-CE89-4E49-AA85-560D7F311D0B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1987" b="9778"/>
          <a:stretch/>
        </p:blipFill>
        <p:spPr>
          <a:xfrm>
            <a:off x="3636934" y="192959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3" name="Picture 2"/>
          <p:cNvPicPr/>
          <p:nvPr/>
        </p:nvPicPr>
        <p:blipFill>
          <a:blip r:embed="rId7"/>
          <a:srcRect l="12360" t="32018" r="53017" b="54382"/>
          <a:stretch/>
        </p:blipFill>
        <p:spPr>
          <a:xfrm>
            <a:off x="2476442" y="4868971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2262242" y="315429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8"/>
          <a:srcRect t="35545" r="89649"/>
          <a:stretch/>
        </p:blipFill>
        <p:spPr>
          <a:xfrm rot="16200000">
            <a:off x="4138562" y="163617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162" y="40236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2971" y="403652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2262242" y="4797691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7"/>
          <p:cNvSpPr/>
          <p:nvPr/>
        </p:nvSpPr>
        <p:spPr>
          <a:xfrm>
            <a:off x="2405162" y="56670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8"/>
          <p:cNvSpPr/>
          <p:nvPr/>
        </p:nvSpPr>
        <p:spPr>
          <a:xfrm>
            <a:off x="2455328" y="567956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3" name="CustomShape 9"/>
          <p:cNvSpPr/>
          <p:nvPr/>
        </p:nvSpPr>
        <p:spPr>
          <a:xfrm>
            <a:off x="1914122" y="4877611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4" name="CustomShape 10"/>
          <p:cNvSpPr/>
          <p:nvPr/>
        </p:nvSpPr>
        <p:spPr>
          <a:xfrm>
            <a:off x="1931402" y="5369011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1975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41641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516420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703442" y="2011291"/>
            <a:ext cx="1461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202" y="343689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700562" y="4868971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8" name="Picture 4" descr="Alpaca Singing Free Stock Photo - Public Domain Pictures">
            <a:extLst>
              <a:ext uri="{FF2B5EF4-FFF2-40B4-BE49-F238E27FC236}">
                <a16:creationId xmlns:a16="http://schemas.microsoft.com/office/drawing/2014/main" id="{DEE3C77F-88C5-E348-9166-308FD12ACC0C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87211" y="5065050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Alpaca Looking Free Stock Photo - Public Domain Pictures">
            <a:extLst>
              <a:ext uri="{FF2B5EF4-FFF2-40B4-BE49-F238E27FC236}">
                <a16:creationId xmlns:a16="http://schemas.microsoft.com/office/drawing/2014/main" id="{3B0995C5-E28D-AE4A-816F-FCA8F040A274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81" y="5052927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7AFE8B5-9B35-FE47-90DE-DF2D5A0A8E9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29073" y="5059231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Imagen 31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80E0D953-1481-4140-BC3F-FB6DD5B03501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1987" b="9778"/>
          <a:stretch/>
        </p:blipFill>
        <p:spPr>
          <a:xfrm>
            <a:off x="3619209" y="5061055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2"/>
          <p:cNvPicPr/>
          <p:nvPr/>
        </p:nvPicPr>
        <p:blipFill>
          <a:blip r:embed="rId3"/>
          <a:srcRect l="12360" t="32018" r="53017" b="54382"/>
          <a:stretch/>
        </p:blipFill>
        <p:spPr>
          <a:xfrm>
            <a:off x="2476442" y="4868971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2262242" y="315429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4138562" y="163617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162" y="40236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2971" y="403652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0" name="CustomShape 6"/>
          <p:cNvSpPr/>
          <p:nvPr/>
        </p:nvSpPr>
        <p:spPr>
          <a:xfrm>
            <a:off x="2262242" y="4797691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7"/>
          <p:cNvSpPr/>
          <p:nvPr/>
        </p:nvSpPr>
        <p:spPr>
          <a:xfrm>
            <a:off x="2405162" y="566709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8"/>
          <p:cNvSpPr/>
          <p:nvPr/>
        </p:nvSpPr>
        <p:spPr>
          <a:xfrm>
            <a:off x="2455328" y="567956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83" name="CustomShape 9"/>
          <p:cNvSpPr/>
          <p:nvPr/>
        </p:nvSpPr>
        <p:spPr>
          <a:xfrm>
            <a:off x="1914122" y="4877611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4" name="CustomShape 10"/>
          <p:cNvSpPr/>
          <p:nvPr/>
        </p:nvSpPr>
        <p:spPr>
          <a:xfrm>
            <a:off x="1931402" y="5369011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3" name="CustomShape 11"/>
          <p:cNvSpPr/>
          <p:nvPr/>
        </p:nvSpPr>
        <p:spPr>
          <a:xfrm>
            <a:off x="31975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12"/>
          <p:cNvSpPr/>
          <p:nvPr/>
        </p:nvSpPr>
        <p:spPr>
          <a:xfrm>
            <a:off x="416412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13"/>
          <p:cNvSpPr/>
          <p:nvPr/>
        </p:nvSpPr>
        <p:spPr>
          <a:xfrm>
            <a:off x="5164202" y="2011291"/>
            <a:ext cx="314640" cy="363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+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14"/>
          <p:cNvSpPr/>
          <p:nvPr/>
        </p:nvSpPr>
        <p:spPr>
          <a:xfrm>
            <a:off x="703442" y="2011291"/>
            <a:ext cx="14619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(visual stim.)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202" y="343689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16"/>
          <p:cNvSpPr/>
          <p:nvPr/>
        </p:nvSpPr>
        <p:spPr>
          <a:xfrm>
            <a:off x="700562" y="4868971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4" descr="Alpaca Singing Free Stock Photo - Public Domain Pictures">
            <a:extLst>
              <a:ext uri="{FF2B5EF4-FFF2-40B4-BE49-F238E27FC236}">
                <a16:creationId xmlns:a16="http://schemas.microsoft.com/office/drawing/2014/main" id="{E558DE09-5D91-9341-B9ED-591618B61B3A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604936" y="1933594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Alpaca Looking Free Stock Photo - Public Domain Pictures">
            <a:extLst>
              <a:ext uri="{FF2B5EF4-FFF2-40B4-BE49-F238E27FC236}">
                <a16:creationId xmlns:a16="http://schemas.microsoft.com/office/drawing/2014/main" id="{26C9533A-CC4D-0343-9A00-619B5D3B544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6" y="1921471"/>
            <a:ext cx="468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E3E0AEAD-A6B4-B64C-AD08-5A15C31B31D0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46798" y="1927775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Imagen 35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6A594D20-9028-9941-8030-485BF868E3F8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36934" y="1929599"/>
            <a:ext cx="468000" cy="684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4" descr="Alpaca Singing Free Stock Photo - Public Domain Pictures">
            <a:extLst>
              <a:ext uri="{FF2B5EF4-FFF2-40B4-BE49-F238E27FC236}">
                <a16:creationId xmlns:a16="http://schemas.microsoft.com/office/drawing/2014/main" id="{00D1114D-C4EA-3E47-9371-E89F701404B5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87211" y="5065050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Alpaca Looking Free Stock Photo - Public Domain Pictures">
            <a:extLst>
              <a:ext uri="{FF2B5EF4-FFF2-40B4-BE49-F238E27FC236}">
                <a16:creationId xmlns:a16="http://schemas.microsoft.com/office/drawing/2014/main" id="{30ADCAC7-FDB4-8C45-95F0-2B4B5E28447E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81" y="5052927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DE0B319-E97D-DF46-9FE0-DFE9FD9CC5F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29073" y="5059231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Imagen 39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5845F4AA-2025-A84D-BF92-2E5A80B3C03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19209" y="5061055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5545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4" descr="Alpaca Singing Free Stock Photo - Public Domain Pictures">
            <a:extLst>
              <a:ext uri="{FF2B5EF4-FFF2-40B4-BE49-F238E27FC236}">
                <a16:creationId xmlns:a16="http://schemas.microsoft.com/office/drawing/2014/main" id="{8460712C-904A-FD49-88DD-3DFA59CF6783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87211" y="3512968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Alpaca Looking Free Stock Photo - Public Domain Pictures">
            <a:extLst>
              <a:ext uri="{FF2B5EF4-FFF2-40B4-BE49-F238E27FC236}">
                <a16:creationId xmlns:a16="http://schemas.microsoft.com/office/drawing/2014/main" id="{6F8F922D-0273-BF4F-A412-C55511B58A8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81" y="3500845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E51B1F84-5146-5743-8DCE-6F6BEFBD71B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29073" y="3507149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Imagen 41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F8642CEF-B052-0344-9C9C-2FD0E741ACDF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19209" y="3508973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73680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3">
            <a:extLst>
              <a:ext uri="{FF2B5EF4-FFF2-40B4-BE49-F238E27FC236}">
                <a16:creationId xmlns:a16="http://schemas.microsoft.com/office/drawing/2014/main" id="{A34E1B20-B4B5-A94B-836E-9D462D31CB6C}"/>
              </a:ext>
            </a:extLst>
          </p:cNvPr>
          <p:cNvSpPr/>
          <p:nvPr/>
        </p:nvSpPr>
        <p:spPr>
          <a:xfrm>
            <a:off x="7419575" y="2971690"/>
            <a:ext cx="2453476" cy="2056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Now we can use regression to obtain an estimate (</a:t>
            </a:r>
            <a:r>
              <a:rPr lang="en-US" b="1" spc="-1" dirty="0">
                <a:solidFill>
                  <a:srgbClr val="000000"/>
                </a:solidFill>
                <a:latin typeface="Arial"/>
              </a:rPr>
              <a:t>beta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) of how much our response model explains our BOLD signal in our </a:t>
            </a:r>
            <a:r>
              <a:rPr lang="en-US" b="1" spc="-1" dirty="0">
                <a:solidFill>
                  <a:srgbClr val="000000"/>
                </a:solidFill>
                <a:latin typeface="Arial"/>
              </a:rPr>
              <a:t>voxel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8" name="Picture 4" descr="Alpaca Singing Free Stock Photo - Public Domain Pictures">
            <a:extLst>
              <a:ext uri="{FF2B5EF4-FFF2-40B4-BE49-F238E27FC236}">
                <a16:creationId xmlns:a16="http://schemas.microsoft.com/office/drawing/2014/main" id="{5A785DDB-1365-154D-BE1D-DF0765158B14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87211" y="3512968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Alpaca Looking Free Stock Photo - Public Domain Pictures">
            <a:extLst>
              <a:ext uri="{FF2B5EF4-FFF2-40B4-BE49-F238E27FC236}">
                <a16:creationId xmlns:a16="http://schemas.microsoft.com/office/drawing/2014/main" id="{D909BC76-0D77-004C-A929-1CBE480632FA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81" y="3500845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5BD6988E-288E-C94E-B51A-145B3C7C83E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29073" y="3507149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Imagen 43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DFF9F5FB-EED3-9747-BE6C-682BC977D600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19209" y="3508973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02874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4" descr="Resultado de imagen de 3d cube voxels brain&quot;">
            <a:extLst>
              <a:ext uri="{FF2B5EF4-FFF2-40B4-BE49-F238E27FC236}">
                <a16:creationId xmlns:a16="http://schemas.microsoft.com/office/drawing/2014/main" id="{2D640516-0850-0A42-9489-512D3F68DF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580004" y="3003639"/>
            <a:ext cx="1881427" cy="18653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47" name="CustomShape 3">
            <a:extLst>
              <a:ext uri="{FF2B5EF4-FFF2-40B4-BE49-F238E27FC236}">
                <a16:creationId xmlns:a16="http://schemas.microsoft.com/office/drawing/2014/main" id="{9BA555EB-473D-2944-9C4E-8FF7F7FFFF80}"/>
              </a:ext>
            </a:extLst>
          </p:cNvPr>
          <p:cNvSpPr/>
          <p:nvPr/>
        </p:nvSpPr>
        <p:spPr>
          <a:xfrm>
            <a:off x="7277179" y="1670105"/>
            <a:ext cx="2453476" cy="1356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2" name="Picture 4" descr="Alpaca Singing Free Stock Photo - Public Domain Pictures">
            <a:extLst>
              <a:ext uri="{FF2B5EF4-FFF2-40B4-BE49-F238E27FC236}">
                <a16:creationId xmlns:a16="http://schemas.microsoft.com/office/drawing/2014/main" id="{4A72869B-049A-D246-9F68-2F6CAF38DF8C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87211" y="3512968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Alpaca Looking Free Stock Photo - Public Domain Pictures">
            <a:extLst>
              <a:ext uri="{FF2B5EF4-FFF2-40B4-BE49-F238E27FC236}">
                <a16:creationId xmlns:a16="http://schemas.microsoft.com/office/drawing/2014/main" id="{D4F3F39C-DBB5-504A-9FEC-F5F9B19017E0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81" y="3500845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2B98E5C7-C80F-5D4B-A015-9783908AE47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29073" y="3507149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n 44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949A5C79-3EEC-3645-B029-DA65F2DE594D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t="11987" b="9778"/>
          <a:stretch/>
        </p:blipFill>
        <p:spPr>
          <a:xfrm>
            <a:off x="3619209" y="3508973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599703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9258480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respond to ANIMAL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A23E275C-FB4F-7949-8993-D5529F8EFC46}"/>
              </a:ext>
            </a:extLst>
          </p:cNvPr>
          <p:cNvGrpSpPr/>
          <p:nvPr/>
        </p:nvGrpSpPr>
        <p:grpSpPr>
          <a:xfrm>
            <a:off x="7804130" y="4868971"/>
            <a:ext cx="1756610" cy="2112152"/>
            <a:chOff x="3777297" y="3429000"/>
            <a:chExt cx="3532983" cy="3759107"/>
          </a:xfrm>
        </p:grpSpPr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CBF710D3-1494-8B42-A3CD-8794D9E585BA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D4CCBE6C-8D6D-FC47-AE1D-0994DA6190D7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788A0899-BA21-DE40-9E07-D37545B5C4E6}"/>
              </a:ext>
            </a:extLst>
          </p:cNvPr>
          <p:cNvPicPr/>
          <p:nvPr/>
        </p:nvPicPr>
        <p:blipFill>
          <a:blip r:embed="rId5"/>
          <a:srcRect l="12360" t="51282" r="51369" b="27188"/>
          <a:stretch/>
        </p:blipFill>
        <p:spPr>
          <a:xfrm>
            <a:off x="2548082" y="4893450"/>
            <a:ext cx="3927960" cy="1223461"/>
          </a:xfrm>
          <a:prstGeom prst="rect">
            <a:avLst/>
          </a:prstGeom>
          <a:ln>
            <a:noFill/>
          </a:ln>
        </p:spPr>
      </p:pic>
      <p:sp>
        <p:nvSpPr>
          <p:cNvPr id="34" name="CustomShape 13">
            <a:extLst>
              <a:ext uri="{FF2B5EF4-FFF2-40B4-BE49-F238E27FC236}">
                <a16:creationId xmlns:a16="http://schemas.microsoft.com/office/drawing/2014/main" id="{D0600852-50A4-5145-ACC1-89D4F75C8BFD}"/>
              </a:ext>
            </a:extLst>
          </p:cNvPr>
          <p:cNvSpPr/>
          <p:nvPr/>
        </p:nvSpPr>
        <p:spPr>
          <a:xfrm>
            <a:off x="2262242" y="4832432"/>
            <a:ext cx="4285080" cy="135612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" name="CustomShape 14">
            <a:extLst>
              <a:ext uri="{FF2B5EF4-FFF2-40B4-BE49-F238E27FC236}">
                <a16:creationId xmlns:a16="http://schemas.microsoft.com/office/drawing/2014/main" id="{0479A387-A2BF-5D46-AA01-0A1FA6FBE7B7}"/>
              </a:ext>
            </a:extLst>
          </p:cNvPr>
          <p:cNvSpPr/>
          <p:nvPr/>
        </p:nvSpPr>
        <p:spPr>
          <a:xfrm>
            <a:off x="698402" y="5114672"/>
            <a:ext cx="12700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Response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115BD57D-66D9-B44D-8725-4B44F4A5E3B7}"/>
              </a:ext>
            </a:extLst>
          </p:cNvPr>
          <p:cNvPicPr/>
          <p:nvPr/>
        </p:nvPicPr>
        <p:blipFill>
          <a:blip r:embed="rId5"/>
          <a:srcRect l="12360" t="32018" r="53017" b="54382"/>
          <a:stretch/>
        </p:blipFill>
        <p:spPr>
          <a:xfrm>
            <a:off x="2476442" y="3336729"/>
            <a:ext cx="3856680" cy="856080"/>
          </a:xfrm>
          <a:prstGeom prst="rect">
            <a:avLst/>
          </a:prstGeom>
          <a:ln>
            <a:noFill/>
          </a:ln>
        </p:spPr>
      </p:pic>
      <p:sp>
        <p:nvSpPr>
          <p:cNvPr id="37" name="CustomShape 6">
            <a:extLst>
              <a:ext uri="{FF2B5EF4-FFF2-40B4-BE49-F238E27FC236}">
                <a16:creationId xmlns:a16="http://schemas.microsoft.com/office/drawing/2014/main" id="{9DB8A1CB-6C22-E64A-952C-94FCDDF824BC}"/>
              </a:ext>
            </a:extLst>
          </p:cNvPr>
          <p:cNvSpPr/>
          <p:nvPr/>
        </p:nvSpPr>
        <p:spPr>
          <a:xfrm>
            <a:off x="2262242" y="3265449"/>
            <a:ext cx="4285080" cy="135612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CustomShape 7">
            <a:extLst>
              <a:ext uri="{FF2B5EF4-FFF2-40B4-BE49-F238E27FC236}">
                <a16:creationId xmlns:a16="http://schemas.microsoft.com/office/drawing/2014/main" id="{A60BD3EE-9E3B-974B-9D32-348A1996C225}"/>
              </a:ext>
            </a:extLst>
          </p:cNvPr>
          <p:cNvSpPr/>
          <p:nvPr/>
        </p:nvSpPr>
        <p:spPr>
          <a:xfrm>
            <a:off x="2405162" y="41348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8">
            <a:extLst>
              <a:ext uri="{FF2B5EF4-FFF2-40B4-BE49-F238E27FC236}">
                <a16:creationId xmlns:a16="http://schemas.microsoft.com/office/drawing/2014/main" id="{93448078-4129-4E46-BC0E-1E2B39350D15}"/>
              </a:ext>
            </a:extLst>
          </p:cNvPr>
          <p:cNvSpPr/>
          <p:nvPr/>
        </p:nvSpPr>
        <p:spPr>
          <a:xfrm>
            <a:off x="2455328" y="4147323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40" name="CustomShape 9">
            <a:extLst>
              <a:ext uri="{FF2B5EF4-FFF2-40B4-BE49-F238E27FC236}">
                <a16:creationId xmlns:a16="http://schemas.microsoft.com/office/drawing/2014/main" id="{5D393342-07C7-474D-82CC-1E8CA420E82D}"/>
              </a:ext>
            </a:extLst>
          </p:cNvPr>
          <p:cNvSpPr/>
          <p:nvPr/>
        </p:nvSpPr>
        <p:spPr>
          <a:xfrm>
            <a:off x="1914122" y="334536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1" name="CustomShape 10">
            <a:extLst>
              <a:ext uri="{FF2B5EF4-FFF2-40B4-BE49-F238E27FC236}">
                <a16:creationId xmlns:a16="http://schemas.microsoft.com/office/drawing/2014/main" id="{0B67FB9D-B4C5-624B-8AB8-79964D69DC4B}"/>
              </a:ext>
            </a:extLst>
          </p:cNvPr>
          <p:cNvSpPr/>
          <p:nvPr/>
        </p:nvSpPr>
        <p:spPr>
          <a:xfrm>
            <a:off x="1931402" y="383676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7" name="CustomShape 15">
            <a:extLst>
              <a:ext uri="{FF2B5EF4-FFF2-40B4-BE49-F238E27FC236}">
                <a16:creationId xmlns:a16="http://schemas.microsoft.com/office/drawing/2014/main" id="{7C0F5432-D5EB-B843-A36D-724A6A4FD7BD}"/>
              </a:ext>
            </a:extLst>
          </p:cNvPr>
          <p:cNvSpPr/>
          <p:nvPr/>
        </p:nvSpPr>
        <p:spPr>
          <a:xfrm>
            <a:off x="6580559" y="2261049"/>
            <a:ext cx="856080" cy="3427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" name="Picture 4" descr="Resultado de imagen de 3d cube voxels brain&quot;">
            <a:extLst>
              <a:ext uri="{FF2B5EF4-FFF2-40B4-BE49-F238E27FC236}">
                <a16:creationId xmlns:a16="http://schemas.microsoft.com/office/drawing/2014/main" id="{2D640516-0850-0A42-9489-512D3F68DF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580004" y="3003639"/>
            <a:ext cx="1881427" cy="18653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47" name="CustomShape 3">
            <a:extLst>
              <a:ext uri="{FF2B5EF4-FFF2-40B4-BE49-F238E27FC236}">
                <a16:creationId xmlns:a16="http://schemas.microsoft.com/office/drawing/2014/main" id="{9BA555EB-473D-2944-9C4E-8FF7F7FFFF80}"/>
              </a:ext>
            </a:extLst>
          </p:cNvPr>
          <p:cNvSpPr/>
          <p:nvPr/>
        </p:nvSpPr>
        <p:spPr>
          <a:xfrm>
            <a:off x="7231142" y="1527869"/>
            <a:ext cx="2453476" cy="135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42" name="Picture 4" descr="Alpaca Singing Free Stock Photo - Public Domain Pictures">
            <a:extLst>
              <a:ext uri="{FF2B5EF4-FFF2-40B4-BE49-F238E27FC236}">
                <a16:creationId xmlns:a16="http://schemas.microsoft.com/office/drawing/2014/main" id="{2C469C10-B428-C04F-9699-3775A296C03F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587211" y="3512968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Alpaca Looking Free Stock Photo - Public Domain Pictures">
            <a:extLst>
              <a:ext uri="{FF2B5EF4-FFF2-40B4-BE49-F238E27FC236}">
                <a16:creationId xmlns:a16="http://schemas.microsoft.com/office/drawing/2014/main" id="{B94BD142-EC56-1C42-9F1B-7D5DFA2CAF6B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81" y="3500845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AB6D90DD-6837-EE40-BE7C-288EA0D9A0A4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629073" y="3507149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Imagen 44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2BA87333-3340-9549-A3B4-2EBB625E2BDF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t="11987" b="9778"/>
          <a:stretch/>
        </p:blipFill>
        <p:spPr>
          <a:xfrm>
            <a:off x="3619209" y="3508973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11560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64" name="CustomShape 14">
            <a:extLst>
              <a:ext uri="{FF2B5EF4-FFF2-40B4-BE49-F238E27FC236}">
                <a16:creationId xmlns:a16="http://schemas.microsoft.com/office/drawing/2014/main" id="{D7C551FB-C233-B040-8AA7-05C74DB976EB}"/>
              </a:ext>
            </a:extLst>
          </p:cNvPr>
          <p:cNvSpPr/>
          <p:nvPr/>
        </p:nvSpPr>
        <p:spPr>
          <a:xfrm>
            <a:off x="6571282" y="3611049"/>
            <a:ext cx="1300196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Regressor 1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5" name="CustomShape 15">
            <a:extLst>
              <a:ext uri="{FF2B5EF4-FFF2-40B4-BE49-F238E27FC236}">
                <a16:creationId xmlns:a16="http://schemas.microsoft.com/office/drawing/2014/main" id="{AD8598F8-88BB-EF4A-9312-05670855117E}"/>
              </a:ext>
            </a:extLst>
          </p:cNvPr>
          <p:cNvSpPr/>
          <p:nvPr/>
        </p:nvSpPr>
        <p:spPr>
          <a:xfrm>
            <a:off x="6577131" y="4464089"/>
            <a:ext cx="1300196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Regressor 2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34" name="Picture 4" descr="Alpaca Singing Free Stock Photo - Public Domain Pictures">
            <a:extLst>
              <a:ext uri="{FF2B5EF4-FFF2-40B4-BE49-F238E27FC236}">
                <a16:creationId xmlns:a16="http://schemas.microsoft.com/office/drawing/2014/main" id="{60D7AD01-C88A-774F-B5C1-CB731480E283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77323" y="4450219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lpaca Looking Free Stock Photo - Public Domain Pictures">
            <a:extLst>
              <a:ext uri="{FF2B5EF4-FFF2-40B4-BE49-F238E27FC236}">
                <a16:creationId xmlns:a16="http://schemas.microsoft.com/office/drawing/2014/main" id="{6FBB7FF7-E08F-5243-BC85-520AC4CCEFC8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93" y="4438096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8FA084DF-DB27-4049-9F6F-60D37733161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629073" y="3579341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Imagen 36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D18A6923-F82E-5840-BD6A-06D5B69D20F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11987" b="9778"/>
          <a:stretch/>
        </p:blipFill>
        <p:spPr>
          <a:xfrm>
            <a:off x="3619209" y="3581165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7121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" name="Flecha: a la derecha 9">
            <a:extLst>
              <a:ext uri="{FF2B5EF4-FFF2-40B4-BE49-F238E27FC236}">
                <a16:creationId xmlns:a16="http://schemas.microsoft.com/office/drawing/2014/main" id="{21CCA220-F052-2C46-9D95-E602EBFFF03A}"/>
              </a:ext>
            </a:extLst>
          </p:cNvPr>
          <p:cNvSpPr/>
          <p:nvPr/>
        </p:nvSpPr>
        <p:spPr>
          <a:xfrm>
            <a:off x="6749150" y="3907241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3CF27343-8859-4E4C-B293-DA05CA91EB4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74418" y="2803968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5" name="CustomShape 3">
            <a:extLst>
              <a:ext uri="{FF2B5EF4-FFF2-40B4-BE49-F238E27FC236}">
                <a16:creationId xmlns:a16="http://schemas.microsoft.com/office/drawing/2014/main" id="{50705912-E910-DD46-A0C7-5A9C0C2E4873}"/>
              </a:ext>
            </a:extLst>
          </p:cNvPr>
          <p:cNvSpPr/>
          <p:nvPr/>
        </p:nvSpPr>
        <p:spPr>
          <a:xfrm>
            <a:off x="7264329" y="1422969"/>
            <a:ext cx="2453476" cy="1356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If run for every voxel, we will get one beta estimate per voxel, i.e., a beta map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6" name="Picture 4" descr="Resultado de imagen de 3d cube voxels brain&quot;">
            <a:extLst>
              <a:ext uri="{FF2B5EF4-FFF2-40B4-BE49-F238E27FC236}">
                <a16:creationId xmlns:a16="http://schemas.microsoft.com/office/drawing/2014/main" id="{A037A917-ACE3-4E46-9F6B-ACC2308D4C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21747" y="4368593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7" name="Flecha: a la derecha 9">
            <a:extLst>
              <a:ext uri="{FF2B5EF4-FFF2-40B4-BE49-F238E27FC236}">
                <a16:creationId xmlns:a16="http://schemas.microsoft.com/office/drawing/2014/main" id="{2B8DE542-8853-904B-83FC-4BFF90C36E79}"/>
              </a:ext>
            </a:extLst>
          </p:cNvPr>
          <p:cNvSpPr/>
          <p:nvPr/>
        </p:nvSpPr>
        <p:spPr>
          <a:xfrm>
            <a:off x="6749151" y="4916543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0" name="Picture 4" descr="Alpaca Singing Free Stock Photo - Public Domain Pictures">
            <a:extLst>
              <a:ext uri="{FF2B5EF4-FFF2-40B4-BE49-F238E27FC236}">
                <a16:creationId xmlns:a16="http://schemas.microsoft.com/office/drawing/2014/main" id="{FEFC302A-4C82-3246-A55D-7C4F3107B553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77323" y="4450219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Alpaca Looking Free Stock Photo - Public Domain Pictures">
            <a:extLst>
              <a:ext uri="{FF2B5EF4-FFF2-40B4-BE49-F238E27FC236}">
                <a16:creationId xmlns:a16="http://schemas.microsoft.com/office/drawing/2014/main" id="{ED6213AA-B6B3-A640-BEBD-CC0276D29F6F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93" y="4438096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6529981-06BA-1B48-B6B8-356DE731A19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29073" y="3579341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Imagen 37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48264F5E-4208-3C48-835C-8518032D6011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19209" y="3581165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76446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262422" y="1745461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3"/>
          <p:cNvSpPr/>
          <p:nvPr/>
        </p:nvSpPr>
        <p:spPr>
          <a:xfrm>
            <a:off x="766802" y="891331"/>
            <a:ext cx="8959089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 practical example. Can we find voxels that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distinguish to DOGS FACES from ALPACAS FACES?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77" name="Picture 4"/>
          <p:cNvPicPr/>
          <p:nvPr/>
        </p:nvPicPr>
        <p:blipFill>
          <a:blip r:embed="rId3"/>
          <a:srcRect t="35545" r="89649"/>
          <a:stretch/>
        </p:blipFill>
        <p:spPr>
          <a:xfrm rot="16200000">
            <a:off x="4138742" y="227341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178" name="CustomShape 4"/>
          <p:cNvSpPr/>
          <p:nvPr/>
        </p:nvSpPr>
        <p:spPr>
          <a:xfrm>
            <a:off x="2405342" y="2614861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5"/>
          <p:cNvSpPr/>
          <p:nvPr/>
        </p:nvSpPr>
        <p:spPr>
          <a:xfrm>
            <a:off x="2443151" y="262769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97" name="CustomShape 15"/>
          <p:cNvSpPr/>
          <p:nvPr/>
        </p:nvSpPr>
        <p:spPr>
          <a:xfrm>
            <a:off x="700382" y="2028061"/>
            <a:ext cx="8784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Voxel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activity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" name="CustomShape 4">
            <a:extLst>
              <a:ext uri="{FF2B5EF4-FFF2-40B4-BE49-F238E27FC236}">
                <a16:creationId xmlns:a16="http://schemas.microsoft.com/office/drawing/2014/main" id="{B01DD469-4634-3B4B-8BB4-E0F3AFED50AA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6" name="CustomShape 16">
            <a:extLst>
              <a:ext uri="{FF2B5EF4-FFF2-40B4-BE49-F238E27FC236}">
                <a16:creationId xmlns:a16="http://schemas.microsoft.com/office/drawing/2014/main" id="{EA948D86-02A1-7448-9988-A5BD832501C8}"/>
              </a:ext>
            </a:extLst>
          </p:cNvPr>
          <p:cNvSpPr/>
          <p:nvPr/>
        </p:nvSpPr>
        <p:spPr>
          <a:xfrm>
            <a:off x="700562" y="3336729"/>
            <a:ext cx="800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Task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model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6BA6BC08-E19E-CB4F-A218-03E642F7FE87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2469817" y="4265529"/>
            <a:ext cx="1784880" cy="856080"/>
          </a:xfrm>
          <a:prstGeom prst="rect">
            <a:avLst/>
          </a:prstGeom>
          <a:ln>
            <a:noFill/>
          </a:ln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4F811DD-488F-344E-92DE-6112C6E49C0A}"/>
              </a:ext>
            </a:extLst>
          </p:cNvPr>
          <p:cNvPicPr/>
          <p:nvPr/>
        </p:nvPicPr>
        <p:blipFill>
          <a:blip r:embed="rId4"/>
          <a:srcRect l="18125" t="32018" r="78012" b="54382"/>
          <a:stretch/>
        </p:blipFill>
        <p:spPr>
          <a:xfrm>
            <a:off x="4410182" y="3408369"/>
            <a:ext cx="1641960" cy="856080"/>
          </a:xfrm>
          <a:prstGeom prst="rect">
            <a:avLst/>
          </a:prstGeom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E5A56F-C93F-7E4D-B000-48FC0C8D7CFD}"/>
              </a:ext>
            </a:extLst>
          </p:cNvPr>
          <p:cNvPicPr/>
          <p:nvPr/>
        </p:nvPicPr>
        <p:blipFill>
          <a:blip r:embed="rId4"/>
          <a:srcRect l="12360" t="32018" r="70279" b="54382"/>
          <a:stretch/>
        </p:blipFill>
        <p:spPr>
          <a:xfrm>
            <a:off x="2476622" y="3408369"/>
            <a:ext cx="1932480" cy="856080"/>
          </a:xfrm>
          <a:prstGeom prst="rect">
            <a:avLst/>
          </a:prstGeom>
          <a:ln>
            <a:noFill/>
          </a:ln>
        </p:spPr>
      </p:pic>
      <p:sp>
        <p:nvSpPr>
          <p:cNvPr id="42" name="CustomShape 6">
            <a:extLst>
              <a:ext uri="{FF2B5EF4-FFF2-40B4-BE49-F238E27FC236}">
                <a16:creationId xmlns:a16="http://schemas.microsoft.com/office/drawing/2014/main" id="{10CC739E-3568-4D43-8B82-209602AE29D4}"/>
              </a:ext>
            </a:extLst>
          </p:cNvPr>
          <p:cNvSpPr/>
          <p:nvPr/>
        </p:nvSpPr>
        <p:spPr>
          <a:xfrm>
            <a:off x="2262422" y="3336729"/>
            <a:ext cx="4285080" cy="2142000"/>
          </a:xfrm>
          <a:prstGeom prst="rect">
            <a:avLst/>
          </a:prstGeom>
          <a:noFill/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7">
            <a:extLst>
              <a:ext uri="{FF2B5EF4-FFF2-40B4-BE49-F238E27FC236}">
                <a16:creationId xmlns:a16="http://schemas.microsoft.com/office/drawing/2014/main" id="{4B712E26-9DDE-4C40-8CAA-7C4B1FC9970F}"/>
              </a:ext>
            </a:extLst>
          </p:cNvPr>
          <p:cNvSpPr/>
          <p:nvPr/>
        </p:nvSpPr>
        <p:spPr>
          <a:xfrm>
            <a:off x="2405342" y="420612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8">
            <a:extLst>
              <a:ext uri="{FF2B5EF4-FFF2-40B4-BE49-F238E27FC236}">
                <a16:creationId xmlns:a16="http://schemas.microsoft.com/office/drawing/2014/main" id="{D87581D4-4B4E-2B46-8279-2E749846628F}"/>
              </a:ext>
            </a:extLst>
          </p:cNvPr>
          <p:cNvSpPr/>
          <p:nvPr/>
        </p:nvSpPr>
        <p:spPr>
          <a:xfrm>
            <a:off x="1914302" y="3417009"/>
            <a:ext cx="62856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Present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45" name="CustomShape 9">
            <a:extLst>
              <a:ext uri="{FF2B5EF4-FFF2-40B4-BE49-F238E27FC236}">
                <a16:creationId xmlns:a16="http://schemas.microsoft.com/office/drawing/2014/main" id="{502BF87B-F32B-1B4B-B8E3-CC887FDA6A6F}"/>
              </a:ext>
            </a:extLst>
          </p:cNvPr>
          <p:cNvSpPr/>
          <p:nvPr/>
        </p:nvSpPr>
        <p:spPr>
          <a:xfrm>
            <a:off x="1931582" y="3908409"/>
            <a:ext cx="611640" cy="2721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Absent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6163BF8F-D561-2245-927D-D2EF2449F2BE}"/>
              </a:ext>
            </a:extLst>
          </p:cNvPr>
          <p:cNvPicPr/>
          <p:nvPr/>
        </p:nvPicPr>
        <p:blipFill rotWithShape="1">
          <a:blip r:embed="rId4"/>
          <a:srcRect l="29024" t="32018" r="54624" b="54382"/>
          <a:stretch/>
        </p:blipFill>
        <p:spPr>
          <a:xfrm>
            <a:off x="4232027" y="4265529"/>
            <a:ext cx="1820115" cy="856080"/>
          </a:xfrm>
          <a:prstGeom prst="rect">
            <a:avLst/>
          </a:prstGeom>
          <a:ln>
            <a:noFill/>
          </a:ln>
        </p:spPr>
      </p:pic>
      <p:sp>
        <p:nvSpPr>
          <p:cNvPr id="50" name="CustomShape 12">
            <a:extLst>
              <a:ext uri="{FF2B5EF4-FFF2-40B4-BE49-F238E27FC236}">
                <a16:creationId xmlns:a16="http://schemas.microsoft.com/office/drawing/2014/main" id="{C2629BE9-C115-6146-9770-123C0D872505}"/>
              </a:ext>
            </a:extLst>
          </p:cNvPr>
          <p:cNvSpPr/>
          <p:nvPr/>
        </p:nvSpPr>
        <p:spPr>
          <a:xfrm>
            <a:off x="2410022" y="5063649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13">
            <a:extLst>
              <a:ext uri="{FF2B5EF4-FFF2-40B4-BE49-F238E27FC236}">
                <a16:creationId xmlns:a16="http://schemas.microsoft.com/office/drawing/2014/main" id="{A771511D-916F-4A45-809B-0F3FCD2829EF}"/>
              </a:ext>
            </a:extLst>
          </p:cNvPr>
          <p:cNvSpPr/>
          <p:nvPr/>
        </p:nvSpPr>
        <p:spPr>
          <a:xfrm>
            <a:off x="2437402" y="5098909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2" name="Flecha: a la derecha 9">
            <a:extLst>
              <a:ext uri="{FF2B5EF4-FFF2-40B4-BE49-F238E27FC236}">
                <a16:creationId xmlns:a16="http://schemas.microsoft.com/office/drawing/2014/main" id="{21CCA220-F052-2C46-9D95-E602EBFFF03A}"/>
              </a:ext>
            </a:extLst>
          </p:cNvPr>
          <p:cNvSpPr/>
          <p:nvPr/>
        </p:nvSpPr>
        <p:spPr>
          <a:xfrm>
            <a:off x="6749150" y="3907241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3CF27343-8859-4E4C-B293-DA05CA91EB4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7974418" y="2803968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pic>
        <p:nvPicPr>
          <p:cNvPr id="36" name="Picture 4" descr="Resultado de imagen de 3d cube voxels brain&quot;">
            <a:extLst>
              <a:ext uri="{FF2B5EF4-FFF2-40B4-BE49-F238E27FC236}">
                <a16:creationId xmlns:a16="http://schemas.microsoft.com/office/drawing/2014/main" id="{A037A917-ACE3-4E46-9F6B-ACC2308D4C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021747" y="4368593"/>
            <a:ext cx="1473235" cy="1460632"/>
          </a:xfrm>
          <a:prstGeom prst="rect">
            <a:avLst/>
          </a:prstGeom>
          <a:noFill/>
          <a:ln w="57150" cap="flat">
            <a:noFill/>
            <a:prstDash val="solid"/>
            <a:miter/>
          </a:ln>
        </p:spPr>
      </p:pic>
      <p:sp>
        <p:nvSpPr>
          <p:cNvPr id="37" name="Flecha: a la derecha 9">
            <a:extLst>
              <a:ext uri="{FF2B5EF4-FFF2-40B4-BE49-F238E27FC236}">
                <a16:creationId xmlns:a16="http://schemas.microsoft.com/office/drawing/2014/main" id="{2B8DE542-8853-904B-83FC-4BFF90C36E79}"/>
              </a:ext>
            </a:extLst>
          </p:cNvPr>
          <p:cNvSpPr/>
          <p:nvPr/>
        </p:nvSpPr>
        <p:spPr>
          <a:xfrm>
            <a:off x="6749151" y="4916543"/>
            <a:ext cx="894425" cy="274495"/>
          </a:xfrm>
          <a:custGeom>
            <a:avLst>
              <a:gd name="f0" fmla="val 15800"/>
              <a:gd name="f1" fmla="val 54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0"/>
              <a:gd name="f8" fmla="val 21600"/>
              <a:gd name="f9" fmla="val 10800"/>
              <a:gd name="f10" fmla="+- 0 0 0"/>
              <a:gd name="f11" fmla="+- 0 0 180"/>
              <a:gd name="f12" fmla="*/ f5 1 21600"/>
              <a:gd name="f13" fmla="*/ f6 1 21600"/>
              <a:gd name="f14" fmla="pin 0 f0 21600"/>
              <a:gd name="f15" fmla="pin 0 f1 10800"/>
              <a:gd name="f16" fmla="*/ f10 f2 1"/>
              <a:gd name="f17" fmla="*/ f11 f2 1"/>
              <a:gd name="f18" fmla="val f15"/>
              <a:gd name="f19" fmla="val f14"/>
              <a:gd name="f20" fmla="+- 21600 0 f15"/>
              <a:gd name="f21" fmla="*/ f14 f12 1"/>
              <a:gd name="f22" fmla="*/ f15 f13 1"/>
              <a:gd name="f23" fmla="*/ 0 f12 1"/>
              <a:gd name="f24" fmla="*/ 0 f13 1"/>
              <a:gd name="f25" fmla="*/ f16 1 f4"/>
              <a:gd name="f26" fmla="*/ 21600 f13 1"/>
              <a:gd name="f27" fmla="*/ f17 1 f4"/>
              <a:gd name="f28" fmla="+- 21600 0 f19"/>
              <a:gd name="f29" fmla="*/ f20 f13 1"/>
              <a:gd name="f30" fmla="*/ f18 f13 1"/>
              <a:gd name="f31" fmla="*/ f19 f12 1"/>
              <a:gd name="f32" fmla="+- f25 0 f3"/>
              <a:gd name="f33" fmla="+- f27 0 f3"/>
              <a:gd name="f34" fmla="*/ f28 f18 1"/>
              <a:gd name="f35" fmla="*/ f34 1 10800"/>
              <a:gd name="f36" fmla="+- f19 f35 0"/>
              <a:gd name="f37" fmla="*/ f36 f12 1"/>
            </a:gdLst>
            <a:ahLst>
              <a:ahXY gdRefX="f0" minX="f7" maxX="f8" gdRefY="f1" minY="f7" maxY="f9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31" y="f24"/>
              </a:cxn>
              <a:cxn ang="f33">
                <a:pos x="f31" y="f26"/>
              </a:cxn>
            </a:cxnLst>
            <a:rect l="f23" t="f30" r="f37" b="f29"/>
            <a:pathLst>
              <a:path w="21600" h="21600">
                <a:moveTo>
                  <a:pt x="f7" y="f18"/>
                </a:moveTo>
                <a:lnTo>
                  <a:pt x="f19" y="f18"/>
                </a:lnTo>
                <a:lnTo>
                  <a:pt x="f19" y="f7"/>
                </a:lnTo>
                <a:lnTo>
                  <a:pt x="f8" y="f9"/>
                </a:lnTo>
                <a:lnTo>
                  <a:pt x="f19" y="f8"/>
                </a:lnTo>
                <a:lnTo>
                  <a:pt x="f19" y="f20"/>
                </a:lnTo>
                <a:lnTo>
                  <a:pt x="f7" y="f20"/>
                </a:lnTo>
                <a:close/>
              </a:path>
            </a:pathLst>
          </a:custGeom>
          <a:noFill/>
          <a:ln w="12701" cap="flat">
            <a:solidFill>
              <a:srgbClr val="00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CustomShape 3">
            <a:extLst>
              <a:ext uri="{FF2B5EF4-FFF2-40B4-BE49-F238E27FC236}">
                <a16:creationId xmlns:a16="http://schemas.microsoft.com/office/drawing/2014/main" id="{B53334AF-59B0-0F49-B6FA-4EE0BFB25AC9}"/>
              </a:ext>
            </a:extLst>
          </p:cNvPr>
          <p:cNvSpPr/>
          <p:nvPr/>
        </p:nvSpPr>
        <p:spPr>
          <a:xfrm>
            <a:off x="7231142" y="1378700"/>
            <a:ext cx="2453476" cy="1356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What would the value in each voxel of the beta map represent?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1" name="Picture 4" descr="Alpaca Singing Free Stock Photo - Public Domain Pictures">
            <a:extLst>
              <a:ext uri="{FF2B5EF4-FFF2-40B4-BE49-F238E27FC236}">
                <a16:creationId xmlns:a16="http://schemas.microsoft.com/office/drawing/2014/main" id="{487A7C9B-D56C-964F-B5F7-4245C2709B8B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3" t="7198" r="26834"/>
          <a:stretch/>
        </p:blipFill>
        <p:spPr bwMode="auto">
          <a:xfrm>
            <a:off x="5477323" y="4450219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Alpaca Looking Free Stock Photo - Public Domain Pictures">
            <a:extLst>
              <a:ext uri="{FF2B5EF4-FFF2-40B4-BE49-F238E27FC236}">
                <a16:creationId xmlns:a16="http://schemas.microsoft.com/office/drawing/2014/main" id="{887E0CCE-B934-3641-BCED-E237D8FD5271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93" y="4438096"/>
            <a:ext cx="437778" cy="4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76A04162-500C-4748-95B2-859E672B5D98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629073" y="3579341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Imagen 37" descr="Un perro con la lengua de fuera&#10;&#10;Descripción generada automáticamente con confianza media">
            <a:extLst>
              <a:ext uri="{FF2B5EF4-FFF2-40B4-BE49-F238E27FC236}">
                <a16:creationId xmlns:a16="http://schemas.microsoft.com/office/drawing/2014/main" id="{A47136F6-7B65-2047-A0E5-218CF2F733D9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t="11987" b="9778"/>
          <a:stretch/>
        </p:blipFill>
        <p:spPr>
          <a:xfrm>
            <a:off x="3619209" y="3581165"/>
            <a:ext cx="437778" cy="4762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62494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2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Recap of last week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F13AB0D1-5CAF-2446-9206-8BFD71ED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55521" y="757942"/>
            <a:ext cx="873169" cy="8816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ángulo 1">
            <a:extLst>
              <a:ext uri="{FF2B5EF4-FFF2-40B4-BE49-F238E27FC236}">
                <a16:creationId xmlns:a16="http://schemas.microsoft.com/office/drawing/2014/main" id="{DDC9798A-655B-114F-8F32-AD5491CB72F4}"/>
              </a:ext>
            </a:extLst>
          </p:cNvPr>
          <p:cNvSpPr/>
          <p:nvPr/>
        </p:nvSpPr>
        <p:spPr>
          <a:xfrm>
            <a:off x="644738" y="926697"/>
            <a:ext cx="181144" cy="27206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4" name="Imagen 3">
            <a:extLst>
              <a:ext uri="{FF2B5EF4-FFF2-40B4-BE49-F238E27FC236}">
                <a16:creationId xmlns:a16="http://schemas.microsoft.com/office/drawing/2014/main" id="{65B97EAD-16A2-6E41-A4C8-F0F7DB22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167228" y="951423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25" name="Conector recto 5">
            <a:extLst>
              <a:ext uri="{FF2B5EF4-FFF2-40B4-BE49-F238E27FC236}">
                <a16:creationId xmlns:a16="http://schemas.microsoft.com/office/drawing/2014/main" id="{BE3E85C9-A6A5-C845-8437-4C4F7D06D11A}"/>
              </a:ext>
            </a:extLst>
          </p:cNvPr>
          <p:cNvCxnSpPr>
            <a:cxnSpLocks/>
          </p:cNvCxnSpPr>
          <p:nvPr/>
        </p:nvCxnSpPr>
        <p:spPr>
          <a:xfrm>
            <a:off x="825882" y="926697"/>
            <a:ext cx="291090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26" name="Conector recto 20">
            <a:extLst>
              <a:ext uri="{FF2B5EF4-FFF2-40B4-BE49-F238E27FC236}">
                <a16:creationId xmlns:a16="http://schemas.microsoft.com/office/drawing/2014/main" id="{BAE290F6-2BC0-894E-8222-A193EAA9BA71}"/>
              </a:ext>
            </a:extLst>
          </p:cNvPr>
          <p:cNvCxnSpPr>
            <a:cxnSpLocks/>
          </p:cNvCxnSpPr>
          <p:nvPr/>
        </p:nvCxnSpPr>
        <p:spPr>
          <a:xfrm>
            <a:off x="851010" y="1198762"/>
            <a:ext cx="291090" cy="129668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27" name="Imagen 23">
            <a:extLst>
              <a:ext uri="{FF2B5EF4-FFF2-40B4-BE49-F238E27FC236}">
                <a16:creationId xmlns:a16="http://schemas.microsoft.com/office/drawing/2014/main" id="{80B984F4-39F1-C44B-89DE-ED5173D6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517370" y="1230370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8" name="Imagen 24">
            <a:extLst>
              <a:ext uri="{FF2B5EF4-FFF2-40B4-BE49-F238E27FC236}">
                <a16:creationId xmlns:a16="http://schemas.microsoft.com/office/drawing/2014/main" id="{56B55A8A-1407-D443-8F01-8EB0D9F4DEA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897815" y="1486338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9" name="Imagen 25">
            <a:extLst>
              <a:ext uri="{FF2B5EF4-FFF2-40B4-BE49-F238E27FC236}">
                <a16:creationId xmlns:a16="http://schemas.microsoft.com/office/drawing/2014/main" id="{52404A5B-A94D-1C4E-A393-F8B5F2CF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274950" y="1788264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72218" y="112334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4" name="CustomShape 4">
            <a:extLst>
              <a:ext uri="{FF2B5EF4-FFF2-40B4-BE49-F238E27FC236}">
                <a16:creationId xmlns:a16="http://schemas.microsoft.com/office/drawing/2014/main" id="{988738FC-CB36-9748-998B-53A13CD74F3C}"/>
              </a:ext>
            </a:extLst>
          </p:cNvPr>
          <p:cNvSpPr/>
          <p:nvPr/>
        </p:nvSpPr>
        <p:spPr>
          <a:xfrm>
            <a:off x="5906990" y="3961709"/>
            <a:ext cx="2813875" cy="26596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Preprocessing: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Slice-time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Magnetic field distortions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Intensity inhomogeneities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Motion correction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Registration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- Normalization</a:t>
            </a:r>
          </a:p>
        </p:txBody>
      </p:sp>
      <p:sp>
        <p:nvSpPr>
          <p:cNvPr id="35" name="CuadroTexto 2">
            <a:extLst>
              <a:ext uri="{FF2B5EF4-FFF2-40B4-BE49-F238E27FC236}">
                <a16:creationId xmlns:a16="http://schemas.microsoft.com/office/drawing/2014/main" id="{2BDDFDE5-7770-954B-8A36-32F0342266D3}"/>
              </a:ext>
            </a:extLst>
          </p:cNvPr>
          <p:cNvSpPr txBox="1"/>
          <p:nvPr/>
        </p:nvSpPr>
        <p:spPr>
          <a:xfrm>
            <a:off x="5906990" y="536828"/>
            <a:ext cx="4029110" cy="3139321"/>
          </a:xfrm>
          <a:prstGeom prst="rect">
            <a:avLst/>
          </a:prstGeom>
          <a:noFill/>
          <a:ln w="9528" cap="flat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MR b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asics: 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Scanner = magnet + RF transmitter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MRI relies on the magnetic properties of the tissue.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MR images are 3D “pictures” composed of voxels with one value per voxel.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Most common 3D files: </a:t>
            </a:r>
            <a:r>
              <a:rPr lang="en-US" spc="-1" dirty="0" err="1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N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ifTi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(.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 and compressed 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NifTi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(</a:t>
            </a:r>
            <a:r>
              <a:rPr lang="en-US" b="0" i="0" u="none" strike="noStrike" kern="1200" cap="none" spc="-1" baseline="0" dirty="0" err="1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nii.gz</a:t>
            </a: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).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- Spatial resolution depends on scanner strength.</a:t>
            </a:r>
            <a:endParaRPr lang="es-ES" b="1" i="0" u="none" strike="noStrike" kern="1200" cap="none" spc="0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6" name="CustomShape 4">
            <a:extLst>
              <a:ext uri="{FF2B5EF4-FFF2-40B4-BE49-F238E27FC236}">
                <a16:creationId xmlns:a16="http://schemas.microsoft.com/office/drawing/2014/main" id="{8D31188C-6835-3D47-A0D6-5B4D251826EF}"/>
              </a:ext>
            </a:extLst>
          </p:cNvPr>
          <p:cNvSpPr/>
          <p:nvPr/>
        </p:nvSpPr>
        <p:spPr>
          <a:xfrm>
            <a:off x="644738" y="3737459"/>
            <a:ext cx="4591593" cy="221603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Type of images: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MR images can be roughly grouped into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and </a:t>
            </a:r>
            <a:r>
              <a:rPr lang="en-US" sz="18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functional</a:t>
            </a: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 images.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dirty="0"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Anatomical images (usually one volume) have higher spatial resolution than functional images (usually several volumes).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TR = time </a:t>
            </a: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to collect one brain volume.</a:t>
            </a:r>
          </a:p>
          <a:p>
            <a:pPr marL="285750" marR="0" lvl="0" indent="-28575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tabLst/>
              <a:defRPr sz="1800"/>
            </a:pPr>
            <a:r>
              <a:rPr lang="en-US" sz="1800" b="0" i="0" u="none" strike="noStrike" kern="1200" cap="none" spc="-1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Runs = acquisition windows.</a:t>
            </a: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endParaRPr lang="en-US" sz="1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latin typeface="Calibri" pitchFamily="34"/>
              <a:ea typeface="DejaVu Sans" pitchFamily="2"/>
              <a:cs typeface="Calibri" pitchFamily="34"/>
            </a:endParaRPr>
          </a:p>
        </p:txBody>
      </p:sp>
      <p:sp>
        <p:nvSpPr>
          <p:cNvPr id="37" name="CustomShape 4">
            <a:extLst>
              <a:ext uri="{FF2B5EF4-FFF2-40B4-BE49-F238E27FC236}">
                <a16:creationId xmlns:a16="http://schemas.microsoft.com/office/drawing/2014/main" id="{F61729AC-F738-8745-948E-855796A3F566}"/>
              </a:ext>
            </a:extLst>
          </p:cNvPr>
          <p:cNvSpPr/>
          <p:nvPr/>
        </p:nvSpPr>
        <p:spPr>
          <a:xfrm>
            <a:off x="1350560" y="1859482"/>
            <a:ext cx="3234047" cy="664928"/>
          </a:xfrm>
          <a:prstGeom prst="rect">
            <a:avLst/>
          </a:prstGeom>
          <a:solidFill>
            <a:schemeClr val="bg1"/>
          </a:solidFill>
          <a:ln cap="flat">
            <a:noFill/>
            <a:prstDash val="solid"/>
          </a:ln>
        </p:spPr>
        <p:txBody>
          <a:bodyPr wrap="square" lIns="90000" tIns="45000" rIns="90000" bIns="45000" anchor="t" anchorCtr="0" compatLnSpc="0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latin typeface="Calibri" pitchFamily="34"/>
                <a:ea typeface="DejaVu Sans" pitchFamily="2"/>
                <a:cs typeface="Calibri" pitchFamily="34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3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b="0" i="0" u="none" strike="noStrike" kern="1200" cap="none" spc="-1" baseline="0" dirty="0">
                <a:solidFill>
                  <a:srgbClr val="000000"/>
                </a:solidFill>
                <a:uFillTx/>
                <a:latin typeface="Baskerville Old Face"/>
                <a:ea typeface="DejaVu Sans"/>
                <a:cs typeface="DejaVu Sans"/>
              </a:rPr>
              <a:t>Recap of last week 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F13AB0D1-5CAF-2446-9206-8BFD71ED455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</a:blip>
          <a:srcRect l="7828" r="17893"/>
          <a:stretch>
            <a:fillRect/>
          </a:stretch>
        </p:blipFill>
        <p:spPr>
          <a:xfrm>
            <a:off x="155521" y="757942"/>
            <a:ext cx="873169" cy="88164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3" name="Rectángulo 1">
            <a:extLst>
              <a:ext uri="{FF2B5EF4-FFF2-40B4-BE49-F238E27FC236}">
                <a16:creationId xmlns:a16="http://schemas.microsoft.com/office/drawing/2014/main" id="{DDC9798A-655B-114F-8F32-AD5491CB72F4}"/>
              </a:ext>
            </a:extLst>
          </p:cNvPr>
          <p:cNvSpPr/>
          <p:nvPr/>
        </p:nvSpPr>
        <p:spPr>
          <a:xfrm>
            <a:off x="644738" y="926697"/>
            <a:ext cx="181144" cy="272065"/>
          </a:xfrm>
          <a:prstGeom prst="rect">
            <a:avLst/>
          </a:prstGeom>
          <a:noFill/>
          <a:ln w="19046" cap="flat">
            <a:solidFill>
              <a:srgbClr val="FF0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FFFFFF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4" name="Imagen 3">
            <a:extLst>
              <a:ext uri="{FF2B5EF4-FFF2-40B4-BE49-F238E27FC236}">
                <a16:creationId xmlns:a16="http://schemas.microsoft.com/office/drawing/2014/main" id="{65B97EAD-16A2-6E41-A4C8-F0F7DB22417D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167228" y="951423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cxnSp>
        <p:nvCxnSpPr>
          <p:cNvPr id="25" name="Conector recto 5">
            <a:extLst>
              <a:ext uri="{FF2B5EF4-FFF2-40B4-BE49-F238E27FC236}">
                <a16:creationId xmlns:a16="http://schemas.microsoft.com/office/drawing/2014/main" id="{BE3E85C9-A6A5-C845-8437-4C4F7D06D11A}"/>
              </a:ext>
            </a:extLst>
          </p:cNvPr>
          <p:cNvCxnSpPr>
            <a:cxnSpLocks/>
          </p:cNvCxnSpPr>
          <p:nvPr/>
        </p:nvCxnSpPr>
        <p:spPr>
          <a:xfrm>
            <a:off x="825882" y="926697"/>
            <a:ext cx="291090" cy="0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cxnSp>
        <p:nvCxnSpPr>
          <p:cNvPr id="26" name="Conector recto 20">
            <a:extLst>
              <a:ext uri="{FF2B5EF4-FFF2-40B4-BE49-F238E27FC236}">
                <a16:creationId xmlns:a16="http://schemas.microsoft.com/office/drawing/2014/main" id="{BAE290F6-2BC0-894E-8222-A193EAA9BA71}"/>
              </a:ext>
            </a:extLst>
          </p:cNvPr>
          <p:cNvCxnSpPr>
            <a:cxnSpLocks/>
          </p:cNvCxnSpPr>
          <p:nvPr/>
        </p:nvCxnSpPr>
        <p:spPr>
          <a:xfrm>
            <a:off x="851010" y="1198762"/>
            <a:ext cx="291090" cy="1296688"/>
          </a:xfrm>
          <a:prstGeom prst="straightConnector1">
            <a:avLst/>
          </a:prstGeom>
          <a:noFill/>
          <a:ln w="28575" cap="flat">
            <a:solidFill>
              <a:srgbClr val="FF0000"/>
            </a:solidFill>
            <a:prstDash val="solid"/>
            <a:miter/>
          </a:ln>
        </p:spPr>
      </p:cxnSp>
      <p:pic>
        <p:nvPicPr>
          <p:cNvPr id="27" name="Imagen 23">
            <a:extLst>
              <a:ext uri="{FF2B5EF4-FFF2-40B4-BE49-F238E27FC236}">
                <a16:creationId xmlns:a16="http://schemas.microsoft.com/office/drawing/2014/main" id="{80B984F4-39F1-C44B-89DE-ED5173D60DF9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517370" y="1230370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8" name="Imagen 24">
            <a:extLst>
              <a:ext uri="{FF2B5EF4-FFF2-40B4-BE49-F238E27FC236}">
                <a16:creationId xmlns:a16="http://schemas.microsoft.com/office/drawing/2014/main" id="{56B55A8A-1407-D443-8F01-8EB0D9F4DEA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1897815" y="1486338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29" name="Imagen 25">
            <a:extLst>
              <a:ext uri="{FF2B5EF4-FFF2-40B4-BE49-F238E27FC236}">
                <a16:creationId xmlns:a16="http://schemas.microsoft.com/office/drawing/2014/main" id="{52404A5B-A94D-1C4E-A393-F8B5F2CF588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</a:blip>
          <a:srcRect l="48547" t="27474" r="15453" b="48841"/>
          <a:stretch>
            <a:fillRect/>
          </a:stretch>
        </p:blipFill>
        <p:spPr>
          <a:xfrm>
            <a:off x="2274950" y="1788264"/>
            <a:ext cx="1932522" cy="1572987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872218" y="112334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5912462" y="951423"/>
            <a:ext cx="3746259" cy="227071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MR images are a collection of voxels (3D matrix) with a value (a number) in each cell.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The value represents a different thing for anatomical and functional images. 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972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4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725" y="95142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3940899" y="951423"/>
            <a:ext cx="4769964" cy="193111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are used to study brain activity.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But what does brain activity look like when looked through a MR scanner?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3536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5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0" name="Picture 4" descr="Resultado de imagen de 3d cube voxels brain&quot;">
            <a:extLst>
              <a:ext uri="{FF2B5EF4-FFF2-40B4-BE49-F238E27FC236}">
                <a16:creationId xmlns:a16="http://schemas.microsoft.com/office/drawing/2014/main" id="{611A6000-AE7C-7540-A493-F2F9AD84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6725" y="951423"/>
            <a:ext cx="2826312" cy="2802133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3940899" y="951422"/>
            <a:ext cx="5503890" cy="2351699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Functional images are used to study brain activity. 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What we are recording in our functional sequences is actually blood oxygen level dependent​ (BOLD) signal.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But what does brain activity (BOLD) look like when looked through a MR scanner? 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4282624" y="3429000"/>
            <a:ext cx="3532983" cy="3759107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589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2405697" y="194185"/>
            <a:ext cx="4716997" cy="5238683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6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1316857" y="4622903"/>
            <a:ext cx="1185093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Initial dip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421EE7E-5B49-2940-A647-5B7612B2365A}"/>
              </a:ext>
            </a:extLst>
          </p:cNvPr>
          <p:cNvSpPr/>
          <p:nvPr/>
        </p:nvSpPr>
        <p:spPr>
          <a:xfrm>
            <a:off x="2956914" y="1771990"/>
            <a:ext cx="634101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Rise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14" name="CustomShape 4">
            <a:extLst>
              <a:ext uri="{FF2B5EF4-FFF2-40B4-BE49-F238E27FC236}">
                <a16:creationId xmlns:a16="http://schemas.microsoft.com/office/drawing/2014/main" id="{A03005F2-324A-6049-A428-1C34582F18A2}"/>
              </a:ext>
            </a:extLst>
          </p:cNvPr>
          <p:cNvSpPr/>
          <p:nvPr/>
        </p:nvSpPr>
        <p:spPr>
          <a:xfrm>
            <a:off x="6514696" y="2486554"/>
            <a:ext cx="1499835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Undershoot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0AACA0DC-897E-1C45-A2AD-493DE365B8EB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501950" y="4268632"/>
            <a:ext cx="991395" cy="5763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94DE772E-C502-0A48-BA5D-F78BA20EFDE8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273965" y="2216232"/>
            <a:ext cx="479888" cy="5763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28EBE7A6-FD9D-DE4D-94B9-FE42FD01E90F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5715000" y="2930796"/>
            <a:ext cx="1549614" cy="13378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stomShape 4">
            <a:extLst>
              <a:ext uri="{FF2B5EF4-FFF2-40B4-BE49-F238E27FC236}">
                <a16:creationId xmlns:a16="http://schemas.microsoft.com/office/drawing/2014/main" id="{CBFA9E8C-DD2E-0241-8622-596E3FA1C53E}"/>
              </a:ext>
            </a:extLst>
          </p:cNvPr>
          <p:cNvSpPr/>
          <p:nvPr/>
        </p:nvSpPr>
        <p:spPr>
          <a:xfrm>
            <a:off x="7218948" y="4816532"/>
            <a:ext cx="1155032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Recovery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09B72B66-791D-F044-96D9-42BB64002D49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6872244" y="4296168"/>
            <a:ext cx="924220" cy="5203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stomShape 4">
            <a:extLst>
              <a:ext uri="{FF2B5EF4-FFF2-40B4-BE49-F238E27FC236}">
                <a16:creationId xmlns:a16="http://schemas.microsoft.com/office/drawing/2014/main" id="{1E900C35-C550-0D40-8DCA-CDB113FCDC22}"/>
              </a:ext>
            </a:extLst>
          </p:cNvPr>
          <p:cNvSpPr/>
          <p:nvPr/>
        </p:nvSpPr>
        <p:spPr>
          <a:xfrm>
            <a:off x="3254088" y="4733964"/>
            <a:ext cx="485261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0s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38" name="CustomShape 4">
            <a:extLst>
              <a:ext uri="{FF2B5EF4-FFF2-40B4-BE49-F238E27FC236}">
                <a16:creationId xmlns:a16="http://schemas.microsoft.com/office/drawing/2014/main" id="{875F56DE-F0F2-F54D-B54F-7EAF75B22982}"/>
              </a:ext>
            </a:extLst>
          </p:cNvPr>
          <p:cNvSpPr/>
          <p:nvPr/>
        </p:nvSpPr>
        <p:spPr>
          <a:xfrm>
            <a:off x="6376743" y="4733964"/>
            <a:ext cx="748170" cy="44424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0" i="0" u="none" strike="noStrike" kern="1200" cap="none" spc="-1" baseline="0" dirty="0">
                <a:solidFill>
                  <a:srgbClr val="000000"/>
                </a:solidFill>
                <a:uFillTx/>
                <a:latin typeface="Calibri" pitchFamily="34"/>
                <a:ea typeface="DejaVu Sans"/>
                <a:cs typeface="Calibri" pitchFamily="34"/>
              </a:rPr>
              <a:t>~15s</a:t>
            </a: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1764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3101C5F-50BF-A142-8B1A-05187BE2680A}"/>
              </a:ext>
            </a:extLst>
          </p:cNvPr>
          <p:cNvGrpSpPr/>
          <p:nvPr/>
        </p:nvGrpSpPr>
        <p:grpSpPr>
          <a:xfrm>
            <a:off x="7310280" y="569412"/>
            <a:ext cx="1756610" cy="2112152"/>
            <a:chOff x="3777297" y="3429000"/>
            <a:chExt cx="3532983" cy="375910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97F0827-6772-5C4B-90CF-C1E7EDA6FA57}"/>
                </a:ext>
              </a:extLst>
            </p:cNvPr>
            <p:cNvPicPr/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6919" r="39891"/>
            <a:stretch/>
          </p:blipFill>
          <p:spPr>
            <a:xfrm>
              <a:off x="3777297" y="3429000"/>
              <a:ext cx="3532983" cy="375910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9D8E8240-C3B5-D84D-A930-30A353F9D280}"/>
                </a:ext>
              </a:extLst>
            </p:cNvPr>
            <p:cNvCxnSpPr/>
            <p:nvPr/>
          </p:nvCxnSpPr>
          <p:spPr>
            <a:xfrm>
              <a:off x="4427621" y="6268452"/>
              <a:ext cx="2695073" cy="0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7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" name="CustomShape 4">
            <a:extLst>
              <a:ext uri="{FF2B5EF4-FFF2-40B4-BE49-F238E27FC236}">
                <a16:creationId xmlns:a16="http://schemas.microsoft.com/office/drawing/2014/main" id="{5D644A47-5A64-5D42-B0FF-6B703A2D737E}"/>
              </a:ext>
            </a:extLst>
          </p:cNvPr>
          <p:cNvSpPr/>
          <p:nvPr/>
        </p:nvSpPr>
        <p:spPr>
          <a:xfrm>
            <a:off x="571518" y="0"/>
            <a:ext cx="6738762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Functional MRI. BOLD signal.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5">
            <a:extLst>
              <a:ext uri="{FF2B5EF4-FFF2-40B4-BE49-F238E27FC236}">
                <a16:creationId xmlns:a16="http://schemas.microsoft.com/office/drawing/2014/main" id="{D2099C5A-6062-324D-885C-9009E604A899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CustomShape 6">
            <a:extLst>
              <a:ext uri="{FF2B5EF4-FFF2-40B4-BE49-F238E27FC236}">
                <a16:creationId xmlns:a16="http://schemas.microsoft.com/office/drawing/2014/main" id="{087048D2-624C-6945-9800-A0D153074D06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93A7A64F-5513-A94D-BAD0-B53F613C1BCD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CustomShape 8">
            <a:extLst>
              <a:ext uri="{FF2B5EF4-FFF2-40B4-BE49-F238E27FC236}">
                <a16:creationId xmlns:a16="http://schemas.microsoft.com/office/drawing/2014/main" id="{FE885091-BF9D-3E40-8701-9FCDCED61307}"/>
              </a:ext>
            </a:extLst>
          </p:cNvPr>
          <p:cNvSpPr/>
          <p:nvPr/>
        </p:nvSpPr>
        <p:spPr>
          <a:xfrm>
            <a:off x="155521" y="-136437"/>
            <a:ext cx="286198" cy="286198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1" name="CustomShape 4">
            <a:extLst>
              <a:ext uri="{FF2B5EF4-FFF2-40B4-BE49-F238E27FC236}">
                <a16:creationId xmlns:a16="http://schemas.microsoft.com/office/drawing/2014/main" id="{66895C94-31B5-E843-AE59-8C0E91EF29EB}"/>
              </a:ext>
            </a:extLst>
          </p:cNvPr>
          <p:cNvSpPr/>
          <p:nvPr/>
        </p:nvSpPr>
        <p:spPr>
          <a:xfrm>
            <a:off x="839110" y="740791"/>
            <a:ext cx="6091079" cy="755281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This is the ‘ideal’ response to stimulation but, of course, the measured signal is noisier.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sp>
        <p:nvSpPr>
          <p:cNvPr id="22" name="CustomShape 1">
            <a:extLst>
              <a:ext uri="{FF2B5EF4-FFF2-40B4-BE49-F238E27FC236}">
                <a16:creationId xmlns:a16="http://schemas.microsoft.com/office/drawing/2014/main" id="{5F15E354-5473-414B-A147-AF9BD93572D0}"/>
              </a:ext>
            </a:extLst>
          </p:cNvPr>
          <p:cNvSpPr/>
          <p:nvPr/>
        </p:nvSpPr>
        <p:spPr>
          <a:xfrm>
            <a:off x="5168195" y="3077855"/>
            <a:ext cx="4285080" cy="1356120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0A19DF1A-C2C4-574E-BC66-8690D3A9B724}"/>
              </a:ext>
            </a:extLst>
          </p:cNvPr>
          <p:cNvPicPr/>
          <p:nvPr/>
        </p:nvPicPr>
        <p:blipFill>
          <a:blip r:embed="rId4"/>
          <a:srcRect t="35545" r="89649"/>
          <a:stretch/>
        </p:blipFill>
        <p:spPr>
          <a:xfrm rot="16200000">
            <a:off x="7044515" y="1559375"/>
            <a:ext cx="675000" cy="3999600"/>
          </a:xfrm>
          <a:prstGeom prst="rect">
            <a:avLst/>
          </a:prstGeom>
          <a:ln>
            <a:noFill/>
          </a:ln>
        </p:spPr>
      </p:pic>
      <p:sp>
        <p:nvSpPr>
          <p:cNvPr id="28" name="CustomShape 6">
            <a:extLst>
              <a:ext uri="{FF2B5EF4-FFF2-40B4-BE49-F238E27FC236}">
                <a16:creationId xmlns:a16="http://schemas.microsoft.com/office/drawing/2014/main" id="{D97949E0-DD43-1541-B72A-89E05441B40C}"/>
              </a:ext>
            </a:extLst>
          </p:cNvPr>
          <p:cNvSpPr/>
          <p:nvPr/>
        </p:nvSpPr>
        <p:spPr>
          <a:xfrm>
            <a:off x="5311115" y="3947255"/>
            <a:ext cx="39996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/>
            </a:solidFill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" name="CustomShape 7">
            <a:extLst>
              <a:ext uri="{FF2B5EF4-FFF2-40B4-BE49-F238E27FC236}">
                <a16:creationId xmlns:a16="http://schemas.microsoft.com/office/drawing/2014/main" id="{510EDDD9-1759-2043-856C-D9632C1EE907}"/>
              </a:ext>
            </a:extLst>
          </p:cNvPr>
          <p:cNvSpPr/>
          <p:nvPr/>
        </p:nvSpPr>
        <p:spPr>
          <a:xfrm>
            <a:off x="5311115" y="3969935"/>
            <a:ext cx="623880" cy="33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Time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33" name="CustomShape 4">
            <a:extLst>
              <a:ext uri="{FF2B5EF4-FFF2-40B4-BE49-F238E27FC236}">
                <a16:creationId xmlns:a16="http://schemas.microsoft.com/office/drawing/2014/main" id="{584A4449-B71E-CB45-BE26-2A280A6DB0EA}"/>
              </a:ext>
            </a:extLst>
          </p:cNvPr>
          <p:cNvSpPr/>
          <p:nvPr/>
        </p:nvSpPr>
        <p:spPr>
          <a:xfrm>
            <a:off x="5135881" y="2756346"/>
            <a:ext cx="4658360" cy="383066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pc="-1" dirty="0">
                <a:solidFill>
                  <a:srgbClr val="000000"/>
                </a:solidFill>
                <a:latin typeface="Calibri" pitchFamily="34"/>
                <a:ea typeface="DejaVu Sans"/>
                <a:cs typeface="Calibri" pitchFamily="34"/>
              </a:rPr>
              <a:t>Measured signal in 1 voxel over many volumes</a:t>
            </a:r>
          </a:p>
          <a:p>
            <a:pPr lvl="0" defTabSz="914400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pc="-1" dirty="0">
              <a:solidFill>
                <a:srgbClr val="000000"/>
              </a:solidFill>
              <a:latin typeface="Calibri" pitchFamily="34"/>
              <a:ea typeface="DejaVu Sans"/>
              <a:cs typeface="Calibri" pitchFamily="34"/>
            </a:endParaRPr>
          </a:p>
        </p:txBody>
      </p:sp>
      <p:pic>
        <p:nvPicPr>
          <p:cNvPr id="34" name="Picture 4" descr="Resultado de imagen de 3d cube voxels brain&quot;">
            <a:extLst>
              <a:ext uri="{FF2B5EF4-FFF2-40B4-BE49-F238E27FC236}">
                <a16:creationId xmlns:a16="http://schemas.microsoft.com/office/drawing/2014/main" id="{16131DEE-498F-054C-BFD8-37A6EAAEE4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90347" y="26165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39" name="Picture 4" descr="Resultado de imagen de 3d cube voxels brain&quot;">
            <a:extLst>
              <a:ext uri="{FF2B5EF4-FFF2-40B4-BE49-F238E27FC236}">
                <a16:creationId xmlns:a16="http://schemas.microsoft.com/office/drawing/2014/main" id="{58081FFB-21BA-DF4E-BC37-869950205E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42747" y="27689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0" name="Picture 4" descr="Resultado de imagen de 3d cube voxels brain&quot;">
            <a:extLst>
              <a:ext uri="{FF2B5EF4-FFF2-40B4-BE49-F238E27FC236}">
                <a16:creationId xmlns:a16="http://schemas.microsoft.com/office/drawing/2014/main" id="{A4630691-E48E-8347-A91C-B1793D6A5A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95147" y="29213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1" name="Picture 4" descr="Resultado de imagen de 3d cube voxels brain&quot;">
            <a:extLst>
              <a:ext uri="{FF2B5EF4-FFF2-40B4-BE49-F238E27FC236}">
                <a16:creationId xmlns:a16="http://schemas.microsoft.com/office/drawing/2014/main" id="{AC75CFCC-8E6F-BC4A-965C-55902D0CEF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47547" y="30737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2" name="Picture 4" descr="Resultado de imagen de 3d cube voxels brain&quot;">
            <a:extLst>
              <a:ext uri="{FF2B5EF4-FFF2-40B4-BE49-F238E27FC236}">
                <a16:creationId xmlns:a16="http://schemas.microsoft.com/office/drawing/2014/main" id="{BD7950F8-7CCA-C94D-8322-7BE93EFC5A1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99947" y="32261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3" name="Picture 4" descr="Resultado de imagen de 3d cube voxels brain&quot;">
            <a:extLst>
              <a:ext uri="{FF2B5EF4-FFF2-40B4-BE49-F238E27FC236}">
                <a16:creationId xmlns:a16="http://schemas.microsoft.com/office/drawing/2014/main" id="{AC1FD96F-72E9-4148-B2B6-78EF7342CD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852347" y="33785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4" name="Picture 4" descr="Resultado de imagen de 3d cube voxels brain&quot;">
            <a:extLst>
              <a:ext uri="{FF2B5EF4-FFF2-40B4-BE49-F238E27FC236}">
                <a16:creationId xmlns:a16="http://schemas.microsoft.com/office/drawing/2014/main" id="{4AF61054-D517-5B47-8A8A-B68C4B679F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004747" y="35309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5" name="Picture 4" descr="Resultado de imagen de 3d cube voxels brain&quot;">
            <a:extLst>
              <a:ext uri="{FF2B5EF4-FFF2-40B4-BE49-F238E27FC236}">
                <a16:creationId xmlns:a16="http://schemas.microsoft.com/office/drawing/2014/main" id="{C0737676-5268-7046-BDD2-87CE010E56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157147" y="36833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pic>
        <p:nvPicPr>
          <p:cNvPr id="46" name="Picture 4" descr="Resultado de imagen de 3d cube voxels brain&quot;">
            <a:extLst>
              <a:ext uri="{FF2B5EF4-FFF2-40B4-BE49-F238E27FC236}">
                <a16:creationId xmlns:a16="http://schemas.microsoft.com/office/drawing/2014/main" id="{C5216D2E-6229-4C4B-B64E-E8686AA187C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09547" y="3835775"/>
            <a:ext cx="969895" cy="961598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miter/>
          </a:ln>
        </p:spPr>
      </p:pic>
      <p:sp>
        <p:nvSpPr>
          <p:cNvPr id="25" name="CustomShape 4">
            <a:extLst>
              <a:ext uri="{FF2B5EF4-FFF2-40B4-BE49-F238E27FC236}">
                <a16:creationId xmlns:a16="http://schemas.microsoft.com/office/drawing/2014/main" id="{9F99E7AC-622D-AC49-BE49-6E4A07F1D1B2}"/>
              </a:ext>
            </a:extLst>
          </p:cNvPr>
          <p:cNvSpPr/>
          <p:nvPr/>
        </p:nvSpPr>
        <p:spPr>
          <a:xfrm>
            <a:off x="2948796" y="4340173"/>
            <a:ext cx="175704" cy="160922"/>
          </a:xfrm>
          <a:prstGeom prst="rect">
            <a:avLst/>
          </a:prstGeom>
          <a:noFill/>
          <a:ln>
            <a:solidFill>
              <a:srgbClr val="F737DC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C184790-DCCC-3441-A123-D15A71C82918}"/>
              </a:ext>
            </a:extLst>
          </p:cNvPr>
          <p:cNvCxnSpPr>
            <a:stCxn id="25" idx="3"/>
            <a:endCxn id="22" idx="1"/>
          </p:cNvCxnSpPr>
          <p:nvPr/>
        </p:nvCxnSpPr>
        <p:spPr>
          <a:xfrm flipV="1">
            <a:off x="3124500" y="3755915"/>
            <a:ext cx="2043695" cy="6647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08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8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CustomShape 4">
            <a:extLst>
              <a:ext uri="{FF2B5EF4-FFF2-40B4-BE49-F238E27FC236}">
                <a16:creationId xmlns:a16="http://schemas.microsoft.com/office/drawing/2014/main" id="{ED978D98-D884-0C4E-AD7E-A2459C74924A}"/>
              </a:ext>
            </a:extLst>
          </p:cNvPr>
          <p:cNvSpPr/>
          <p:nvPr/>
        </p:nvSpPr>
        <p:spPr>
          <a:xfrm>
            <a:off x="805404" y="718701"/>
            <a:ext cx="6402918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7" name="CustomShape 4">
            <a:extLst>
              <a:ext uri="{FF2B5EF4-FFF2-40B4-BE49-F238E27FC236}">
                <a16:creationId xmlns:a16="http://schemas.microsoft.com/office/drawing/2014/main" id="{54CC785E-EBA5-CF4F-9F7C-A87D0B221EA8}"/>
              </a:ext>
            </a:extLst>
          </p:cNvPr>
          <p:cNvSpPr/>
          <p:nvPr/>
        </p:nvSpPr>
        <p:spPr>
          <a:xfrm>
            <a:off x="571518" y="0"/>
            <a:ext cx="724244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GLM. Generalized Linear Models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9474EF1F-3902-564B-A13E-9BFBFF9591C9}"/>
              </a:ext>
            </a:extLst>
          </p:cNvPr>
          <p:cNvSpPr/>
          <p:nvPr/>
        </p:nvSpPr>
        <p:spPr>
          <a:xfrm>
            <a:off x="7208322" y="5873520"/>
            <a:ext cx="2299322" cy="365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i="1" spc="-1" dirty="0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i="1" strike="noStrike" spc="-1" dirty="0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06061A-F28C-5A4B-ABA4-336EAF1E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37" y="2199162"/>
            <a:ext cx="4870507" cy="389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08F054-5F95-D747-A7F3-0E763F4C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0" r="11006" b="48788"/>
          <a:stretch/>
        </p:blipFill>
        <p:spPr bwMode="auto">
          <a:xfrm>
            <a:off x="805404" y="1535782"/>
            <a:ext cx="3289852" cy="13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6D80B63-050D-0342-B3C7-8D9015FAE6E6}"/>
              </a:ext>
            </a:extLst>
          </p:cNvPr>
          <p:cNvSpPr/>
          <p:nvPr/>
        </p:nvSpPr>
        <p:spPr>
          <a:xfrm>
            <a:off x="1490703" y="2428155"/>
            <a:ext cx="1390810" cy="3765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7374F432-1950-E94C-AAF5-339A65B4DCA8}"/>
              </a:ext>
            </a:extLst>
          </p:cNvPr>
          <p:cNvSpPr/>
          <p:nvPr/>
        </p:nvSpPr>
        <p:spPr>
          <a:xfrm>
            <a:off x="1417707" y="2498622"/>
            <a:ext cx="768401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2B73BA8-883E-D146-A0D2-F1F3AEC98A90}"/>
              </a:ext>
            </a:extLst>
          </p:cNvPr>
          <p:cNvSpPr/>
          <p:nvPr/>
        </p:nvSpPr>
        <p:spPr>
          <a:xfrm>
            <a:off x="2188031" y="2532731"/>
            <a:ext cx="578378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Slope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0CD036C-787B-0C44-AD55-F341F8F453C6}"/>
              </a:ext>
            </a:extLst>
          </p:cNvPr>
          <p:cNvCxnSpPr/>
          <p:nvPr/>
        </p:nvCxnSpPr>
        <p:spPr>
          <a:xfrm flipV="1">
            <a:off x="2466575" y="2370286"/>
            <a:ext cx="169049" cy="1624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7C10060-ACF1-744E-A6D9-C23D2C1F1DD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732547" y="2310063"/>
            <a:ext cx="69361" cy="188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2347164F-899E-AB4C-99E3-CBC8B19E0331}"/>
              </a:ext>
            </a:extLst>
          </p:cNvPr>
          <p:cNvSpPr/>
          <p:nvPr/>
        </p:nvSpPr>
        <p:spPr>
          <a:xfrm>
            <a:off x="7594558" y="6543720"/>
            <a:ext cx="2299322" cy="23220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02F13C3-3D4E-EB40-97DD-95E6BD798B4C}" type="slidenum">
              <a:rPr lang="en-US" sz="1800" b="0" i="0" u="none" strike="noStrike" kern="1200" cap="none" spc="-1" baseline="0">
                <a:solidFill>
                  <a:srgbClr val="000000"/>
                </a:solidFill>
                <a:uFillTx/>
                <a:latin typeface="Arial"/>
                <a:ea typeface="DejaVu Sans"/>
                <a:cs typeface="DejaVu Sans"/>
              </a:rPr>
              <a:t>9</a:t>
            </a:fld>
            <a:endParaRPr lang="en-US" sz="1800" b="0" i="0" u="none" strike="noStrike" kern="1200" cap="none" spc="-1" baseline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35" name="CustomShape 4">
            <a:extLst>
              <a:ext uri="{FF2B5EF4-FFF2-40B4-BE49-F238E27FC236}">
                <a16:creationId xmlns:a16="http://schemas.microsoft.com/office/drawing/2014/main" id="{ED978D98-D884-0C4E-AD7E-A2459C74924A}"/>
              </a:ext>
            </a:extLst>
          </p:cNvPr>
          <p:cNvSpPr/>
          <p:nvPr/>
        </p:nvSpPr>
        <p:spPr>
          <a:xfrm>
            <a:off x="805404" y="718701"/>
            <a:ext cx="6402918" cy="761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If you remember your stats class…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7" name="CustomShape 4">
            <a:extLst>
              <a:ext uri="{FF2B5EF4-FFF2-40B4-BE49-F238E27FC236}">
                <a16:creationId xmlns:a16="http://schemas.microsoft.com/office/drawing/2014/main" id="{54CC785E-EBA5-CF4F-9F7C-A87D0B221EA8}"/>
              </a:ext>
            </a:extLst>
          </p:cNvPr>
          <p:cNvSpPr/>
          <p:nvPr/>
        </p:nvSpPr>
        <p:spPr>
          <a:xfrm>
            <a:off x="571518" y="0"/>
            <a:ext cx="7242446" cy="74022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4000" spc="-1" dirty="0">
                <a:solidFill>
                  <a:srgbClr val="000000"/>
                </a:solidFill>
                <a:latin typeface="Baskerville Old Face"/>
                <a:ea typeface="DejaVu Sans"/>
                <a:cs typeface="DejaVu Sans"/>
              </a:rPr>
              <a:t>GLM. Generalized Linear Models</a:t>
            </a:r>
            <a:endParaRPr lang="en-US" sz="4000" b="0" i="0" u="none" strike="noStrike" kern="1200" cap="none" spc="-1" baseline="0" dirty="0">
              <a:solidFill>
                <a:srgbClr val="000000"/>
              </a:solidFill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8" name="CustomShape 4">
            <a:extLst>
              <a:ext uri="{FF2B5EF4-FFF2-40B4-BE49-F238E27FC236}">
                <a16:creationId xmlns:a16="http://schemas.microsoft.com/office/drawing/2014/main" id="{9474EF1F-3902-564B-A13E-9BFBFF9591C9}"/>
              </a:ext>
            </a:extLst>
          </p:cNvPr>
          <p:cNvSpPr/>
          <p:nvPr/>
        </p:nvSpPr>
        <p:spPr>
          <a:xfrm>
            <a:off x="7208322" y="5873520"/>
            <a:ext cx="2299322" cy="3652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n-US" sz="1400" i="1" spc="-1" dirty="0">
                <a:solidFill>
                  <a:srgbClr val="000000"/>
                </a:solidFill>
                <a:latin typeface="Arial"/>
                <a:ea typeface="DejaVu Sans"/>
              </a:rPr>
              <a:t>from Wikipedia</a:t>
            </a:r>
            <a:endParaRPr lang="en-US" sz="1400" b="0" i="1" strike="noStrike" spc="-1" dirty="0">
              <a:latin typeface="Arial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06061A-F28C-5A4B-ABA4-336EAF1E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137" y="2199162"/>
            <a:ext cx="4870507" cy="389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508F054-5F95-D747-A7F3-0E763F4CA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0" r="11006" b="48788"/>
          <a:stretch/>
        </p:blipFill>
        <p:spPr bwMode="auto">
          <a:xfrm>
            <a:off x="805404" y="1535782"/>
            <a:ext cx="3289852" cy="13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6D80B63-050D-0342-B3C7-8D9015FAE6E6}"/>
              </a:ext>
            </a:extLst>
          </p:cNvPr>
          <p:cNvSpPr/>
          <p:nvPr/>
        </p:nvSpPr>
        <p:spPr>
          <a:xfrm>
            <a:off x="1490703" y="2428155"/>
            <a:ext cx="1390810" cy="3765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7374F432-1950-E94C-AAF5-339A65B4DCA8}"/>
              </a:ext>
            </a:extLst>
          </p:cNvPr>
          <p:cNvSpPr/>
          <p:nvPr/>
        </p:nvSpPr>
        <p:spPr>
          <a:xfrm>
            <a:off x="1417707" y="2498622"/>
            <a:ext cx="768401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Intercept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12B73BA8-883E-D146-A0D2-F1F3AEC98A90}"/>
              </a:ext>
            </a:extLst>
          </p:cNvPr>
          <p:cNvSpPr/>
          <p:nvPr/>
        </p:nvSpPr>
        <p:spPr>
          <a:xfrm>
            <a:off x="2188031" y="2532731"/>
            <a:ext cx="578378" cy="2670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ysClr val="windowText" lastClr="000000"/>
                </a:solidFill>
              </a:rPr>
              <a:t>Slope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0CD036C-787B-0C44-AD55-F341F8F453C6}"/>
              </a:ext>
            </a:extLst>
          </p:cNvPr>
          <p:cNvCxnSpPr/>
          <p:nvPr/>
        </p:nvCxnSpPr>
        <p:spPr>
          <a:xfrm flipV="1">
            <a:off x="2466575" y="2370286"/>
            <a:ext cx="169049" cy="1624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57C10060-ACF1-744E-A6D9-C23D2C1F1DD6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1732547" y="2310063"/>
            <a:ext cx="69361" cy="188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stomShape 3">
            <a:extLst>
              <a:ext uri="{FF2B5EF4-FFF2-40B4-BE49-F238E27FC236}">
                <a16:creationId xmlns:a16="http://schemas.microsoft.com/office/drawing/2014/main" id="{65875DC5-0CC6-6545-9723-0AE84C8DCA1D}"/>
              </a:ext>
            </a:extLst>
          </p:cNvPr>
          <p:cNvSpPr/>
          <p:nvPr/>
        </p:nvSpPr>
        <p:spPr>
          <a:xfrm>
            <a:off x="1324361" y="3767512"/>
            <a:ext cx="2453476" cy="1090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QUESTION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: What does the beta value represent?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3643021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15323</TotalTime>
  <Words>762</Words>
  <Application>Microsoft Macintosh PowerPoint</Application>
  <PresentationFormat>A4 (210 x 297 mm)</PresentationFormat>
  <Paragraphs>212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Baskerville Old Face</vt:lpstr>
      <vt:lpstr>Calibri</vt:lpstr>
      <vt:lpstr>Franklin Gothic Book</vt:lpstr>
      <vt:lpstr>Times New Roman</vt:lpstr>
      <vt:lpstr>Recorte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 Nueva</dc:creator>
  <dc:description/>
  <cp:lastModifiedBy>lwrpegcbsg@goetheuniversitaet.onmicrosoft.com</cp:lastModifiedBy>
  <cp:revision>356</cp:revision>
  <dcterms:modified xsi:type="dcterms:W3CDTF">2021-04-14T07:15:41Z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0x01010073C3545982F2424B85F781D81AF9EA40</vt:lpwstr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PresentationFormat">
    <vt:lpwstr>A4 (210 x 297 mm)</vt:lpwstr>
  </property>
  <property fmtid="{D5CDD505-2E9C-101B-9397-08002B2CF9AE}" pid="7" name="ScaleCrop">
    <vt:bool>false</vt:bool>
  </property>
  <property fmtid="{D5CDD505-2E9C-101B-9397-08002B2CF9AE}" pid="8" name="ShareDoc">
    <vt:bool>false</vt:bool>
  </property>
</Properties>
</file>